
<file path=[Content_Types].xml><?xml version="1.0" encoding="utf-8"?>
<Types xmlns="http://schemas.openxmlformats.org/package/2006/content-types">
  <Default Extension="png" ContentType="image/png"/>
  <Default Extension="pdf" ContentType="application/pd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 id="2147483672" r:id="rId2"/>
  </p:sldMasterIdLst>
  <p:notesMasterIdLst>
    <p:notesMasterId r:id="rId32"/>
  </p:notesMasterIdLst>
  <p:sldIdLst>
    <p:sldId id="268" r:id="rId3"/>
    <p:sldId id="257" r:id="rId4"/>
    <p:sldId id="260" r:id="rId5"/>
    <p:sldId id="261" r:id="rId6"/>
    <p:sldId id="265" r:id="rId7"/>
    <p:sldId id="264" r:id="rId8"/>
    <p:sldId id="290" r:id="rId9"/>
    <p:sldId id="266" r:id="rId10"/>
    <p:sldId id="269" r:id="rId11"/>
    <p:sldId id="270" r:id="rId12"/>
    <p:sldId id="271" r:id="rId13"/>
    <p:sldId id="272" r:id="rId14"/>
    <p:sldId id="273" r:id="rId15"/>
    <p:sldId id="274" r:id="rId16"/>
    <p:sldId id="275" r:id="rId17"/>
    <p:sldId id="276" r:id="rId18"/>
    <p:sldId id="277" r:id="rId19"/>
    <p:sldId id="278" r:id="rId20"/>
    <p:sldId id="280" r:id="rId21"/>
    <p:sldId id="281" r:id="rId22"/>
    <p:sldId id="282" r:id="rId23"/>
    <p:sldId id="283" r:id="rId24"/>
    <p:sldId id="284" r:id="rId25"/>
    <p:sldId id="285" r:id="rId26"/>
    <p:sldId id="286" r:id="rId27"/>
    <p:sldId id="287" r:id="rId28"/>
    <p:sldId id="288" r:id="rId29"/>
    <p:sldId id="289" r:id="rId30"/>
    <p:sldId id="259" r:id="rId31"/>
  </p:sldIdLst>
  <p:sldSz cx="9144000" cy="6858000" type="screen4x3"/>
  <p:notesSz cx="6724650" cy="97742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94604" autoAdjust="0"/>
  </p:normalViewPr>
  <p:slideViewPr>
    <p:cSldViewPr>
      <p:cViewPr varScale="1">
        <p:scale>
          <a:sx n="106" d="100"/>
          <a:sy n="106" d="100"/>
        </p:scale>
        <p:origin x="-1686"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4650" cy="4889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08413" y="0"/>
            <a:ext cx="2914650" cy="488950"/>
          </a:xfrm>
          <a:prstGeom prst="rect">
            <a:avLst/>
          </a:prstGeom>
        </p:spPr>
        <p:txBody>
          <a:bodyPr vert="horz" lIns="91440" tIns="45720" rIns="91440" bIns="45720" rtlCol="0"/>
          <a:lstStyle>
            <a:lvl1pPr algn="r">
              <a:defRPr sz="1200"/>
            </a:lvl1pPr>
          </a:lstStyle>
          <a:p>
            <a:fld id="{37EC71AD-B778-42E3-814B-3180730B84D2}" type="datetimeFigureOut">
              <a:rPr lang="en-US" smtClean="0"/>
              <a:t>4/17/2015</a:t>
            </a:fld>
            <a:endParaRPr lang="en-US"/>
          </a:p>
        </p:txBody>
      </p:sp>
      <p:sp>
        <p:nvSpPr>
          <p:cNvPr id="4" name="Slide Image Placeholder 3"/>
          <p:cNvSpPr>
            <a:spLocks noGrp="1" noRot="1" noChangeAspect="1"/>
          </p:cNvSpPr>
          <p:nvPr>
            <p:ph type="sldImg" idx="2"/>
          </p:nvPr>
        </p:nvSpPr>
        <p:spPr>
          <a:xfrm>
            <a:off x="919163" y="733425"/>
            <a:ext cx="4886325" cy="366553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3100" y="4643438"/>
            <a:ext cx="5378450" cy="439737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283700"/>
            <a:ext cx="2914650" cy="48895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08413" y="9283700"/>
            <a:ext cx="2914650" cy="488950"/>
          </a:xfrm>
          <a:prstGeom prst="rect">
            <a:avLst/>
          </a:prstGeom>
        </p:spPr>
        <p:txBody>
          <a:bodyPr vert="horz" lIns="91440" tIns="45720" rIns="91440" bIns="45720" rtlCol="0" anchor="b"/>
          <a:lstStyle>
            <a:lvl1pPr algn="r">
              <a:defRPr sz="1200"/>
            </a:lvl1pPr>
          </a:lstStyle>
          <a:p>
            <a:fld id="{8F9B3110-5BCB-4760-9C96-C5289992C77E}" type="slidenum">
              <a:rPr lang="en-US" smtClean="0"/>
              <a:t>‹#›</a:t>
            </a:fld>
            <a:endParaRPr lang="en-US"/>
          </a:p>
        </p:txBody>
      </p:sp>
    </p:spTree>
    <p:extLst>
      <p:ext uri="{BB962C8B-B14F-4D97-AF65-F5344CB8AC3E}">
        <p14:creationId xmlns:p14="http://schemas.microsoft.com/office/powerpoint/2010/main" val="22416038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nl-BE"/>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nl-BE"/>
          </a:p>
        </p:txBody>
      </p:sp>
      <p:sp>
        <p:nvSpPr>
          <p:cNvPr id="6" name="Slide Number Placeholder 5"/>
          <p:cNvSpPr>
            <a:spLocks noGrp="1"/>
          </p:cNvSpPr>
          <p:nvPr>
            <p:ph type="sldNum" sz="quarter" idx="12"/>
          </p:nvPr>
        </p:nvSpPr>
        <p:spPr/>
        <p:txBody>
          <a:bodyPr/>
          <a:lstStyle/>
          <a:p>
            <a:fld id="{944E030A-861D-44C7-9376-23DEA71D2C2C}" type="slidenum">
              <a:rPr lang="en-US" smtClean="0"/>
              <a:t>‹#›</a:t>
            </a:fld>
            <a:endParaRPr lang="en-US"/>
          </a:p>
        </p:txBody>
      </p:sp>
    </p:spTree>
    <p:extLst>
      <p:ext uri="{BB962C8B-B14F-4D97-AF65-F5344CB8AC3E}">
        <p14:creationId xmlns:p14="http://schemas.microsoft.com/office/powerpoint/2010/main" val="29125845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l-B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6" name="Slide Number Placeholder 5"/>
          <p:cNvSpPr>
            <a:spLocks noGrp="1"/>
          </p:cNvSpPr>
          <p:nvPr>
            <p:ph type="sldNum" sz="quarter" idx="12"/>
          </p:nvPr>
        </p:nvSpPr>
        <p:spPr/>
        <p:txBody>
          <a:bodyPr/>
          <a:lstStyle/>
          <a:p>
            <a:fld id="{944E030A-861D-44C7-9376-23DEA71D2C2C}" type="slidenum">
              <a:rPr lang="en-US" smtClean="0"/>
              <a:t>‹#›</a:t>
            </a:fld>
            <a:endParaRPr lang="en-US"/>
          </a:p>
        </p:txBody>
      </p:sp>
    </p:spTree>
    <p:extLst>
      <p:ext uri="{BB962C8B-B14F-4D97-AF65-F5344CB8AC3E}">
        <p14:creationId xmlns:p14="http://schemas.microsoft.com/office/powerpoint/2010/main" val="10899814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nl-B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6" name="Slide Number Placeholder 5"/>
          <p:cNvSpPr>
            <a:spLocks noGrp="1"/>
          </p:cNvSpPr>
          <p:nvPr>
            <p:ph type="sldNum" sz="quarter" idx="12"/>
          </p:nvPr>
        </p:nvSpPr>
        <p:spPr/>
        <p:txBody>
          <a:bodyPr/>
          <a:lstStyle/>
          <a:p>
            <a:fld id="{944E030A-861D-44C7-9376-23DEA71D2C2C}" type="slidenum">
              <a:rPr lang="en-US" smtClean="0"/>
              <a:t>‹#›</a:t>
            </a:fld>
            <a:endParaRPr lang="en-US"/>
          </a:p>
        </p:txBody>
      </p:sp>
    </p:spTree>
    <p:extLst>
      <p:ext uri="{BB962C8B-B14F-4D97-AF65-F5344CB8AC3E}">
        <p14:creationId xmlns:p14="http://schemas.microsoft.com/office/powerpoint/2010/main" val="36038296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nl-BE"/>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nl-BE"/>
          </a:p>
        </p:txBody>
      </p:sp>
      <p:sp>
        <p:nvSpPr>
          <p:cNvPr id="6" name="Slide Number Placeholder 5"/>
          <p:cNvSpPr>
            <a:spLocks noGrp="1"/>
          </p:cNvSpPr>
          <p:nvPr>
            <p:ph type="sldNum" sz="quarter" idx="12"/>
          </p:nvPr>
        </p:nvSpPr>
        <p:spPr/>
        <p:txBody>
          <a:bodyPr/>
          <a:lstStyle/>
          <a:p>
            <a:fld id="{944E030A-861D-44C7-9376-23DEA71D2C2C}" type="slidenum">
              <a:rPr lang="en-US" smtClean="0"/>
              <a:t>‹#›</a:t>
            </a:fld>
            <a:endParaRPr lang="en-US"/>
          </a:p>
        </p:txBody>
      </p:sp>
    </p:spTree>
    <p:extLst>
      <p:ext uri="{BB962C8B-B14F-4D97-AF65-F5344CB8AC3E}">
        <p14:creationId xmlns:p14="http://schemas.microsoft.com/office/powerpoint/2010/main" val="29125845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l-BE"/>
          </a:p>
        </p:txBody>
      </p:sp>
      <p:sp>
        <p:nvSpPr>
          <p:cNvPr id="3" name="Content Placeholder 2"/>
          <p:cNvSpPr>
            <a:spLocks noGrp="1"/>
          </p:cNvSpPr>
          <p:nvPr>
            <p:ph idx="1"/>
          </p:nvPr>
        </p:nvSpPr>
        <p:spPr/>
        <p:txBody>
          <a:bodyPr/>
          <a:lstStyle>
            <a:lvl4pPr>
              <a:defRPr baseline="0">
                <a:solidFill>
                  <a:srgbClr val="003366"/>
                </a:solidFill>
              </a:defRPr>
            </a:lvl4pPr>
            <a:lvl5pPr>
              <a:defRPr baseline="0">
                <a:solidFill>
                  <a:srgbClr val="003366"/>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dirty="0"/>
          </a:p>
        </p:txBody>
      </p:sp>
      <p:sp>
        <p:nvSpPr>
          <p:cNvPr id="6" name="Slide Number Placeholder 5"/>
          <p:cNvSpPr>
            <a:spLocks noGrp="1"/>
          </p:cNvSpPr>
          <p:nvPr>
            <p:ph type="sldNum" sz="quarter" idx="12"/>
          </p:nvPr>
        </p:nvSpPr>
        <p:spPr/>
        <p:txBody>
          <a:bodyPr/>
          <a:lstStyle/>
          <a:p>
            <a:fld id="{944E030A-861D-44C7-9376-23DEA71D2C2C}" type="slidenum">
              <a:rPr lang="en-US" smtClean="0"/>
              <a:t>‹#›</a:t>
            </a:fld>
            <a:endParaRPr lang="en-US"/>
          </a:p>
        </p:txBody>
      </p:sp>
    </p:spTree>
    <p:extLst>
      <p:ext uri="{BB962C8B-B14F-4D97-AF65-F5344CB8AC3E}">
        <p14:creationId xmlns:p14="http://schemas.microsoft.com/office/powerpoint/2010/main" val="4631591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pic>
        <p:nvPicPr>
          <p:cNvPr id="7" name="Afbeelding 3" descr="FOND_PPT_P1.png"/>
          <p:cNvPicPr>
            <a:picLocks noChangeAspect="1"/>
          </p:cNvPicPr>
          <p:nvPr/>
        </p:nvPicPr>
        <p:blipFill>
          <a:blip r:embed="rId2"/>
          <a:stretch>
            <a:fillRect/>
          </a:stretch>
        </p:blipFill>
        <p:spPr>
          <a:xfrm>
            <a:off x="0" y="0"/>
            <a:ext cx="9144000" cy="6858000"/>
          </a:xfrm>
          <a:prstGeom prst="rect">
            <a:avLst/>
          </a:prstGeom>
          <a:blipFill rotWithShape="1">
            <a:blip r:embed="rId3"/>
            <a:stretch>
              <a:fillRect/>
            </a:stretch>
          </a:blipFill>
        </p:spPr>
      </p:pic>
      <p:sp>
        <p:nvSpPr>
          <p:cNvPr id="8" name="Text Placeholder 7"/>
          <p:cNvSpPr>
            <a:spLocks noGrp="1"/>
          </p:cNvSpPr>
          <p:nvPr>
            <p:ph type="body" sz="quarter" idx="12" hasCustomPrompt="1"/>
          </p:nvPr>
        </p:nvSpPr>
        <p:spPr>
          <a:xfrm>
            <a:off x="251520" y="3644627"/>
            <a:ext cx="8569325" cy="1152525"/>
          </a:xfrm>
        </p:spPr>
        <p:txBody>
          <a:bodyPr>
            <a:normAutofit/>
          </a:bodyPr>
          <a:lstStyle>
            <a:lvl1pPr marL="0" indent="0">
              <a:buNone/>
              <a:defRPr lang="nl-BE" sz="3200" kern="1200" baseline="0" dirty="0">
                <a:solidFill>
                  <a:srgbClr val="C3BBB2"/>
                </a:solidFill>
                <a:latin typeface="Arial" pitchFamily="34" charset="0"/>
                <a:ea typeface="+mn-ea"/>
                <a:cs typeface="Arial" pitchFamily="34" charset="0"/>
              </a:defRPr>
            </a:lvl1pPr>
          </a:lstStyle>
          <a:p>
            <a:pPr marL="0" lvl="0" indent="0" algn="l" defTabSz="914400" rtl="0" eaLnBrk="1" latinLnBrk="0" hangingPunct="1">
              <a:spcBef>
                <a:spcPct val="20000"/>
              </a:spcBef>
              <a:buClr>
                <a:schemeClr val="accent6"/>
              </a:buClr>
              <a:buFont typeface="Wingdings" pitchFamily="2" charset="2"/>
              <a:buNone/>
            </a:pPr>
            <a:r>
              <a:rPr lang="nl-BE" sz="3200" baseline="0" dirty="0" smtClean="0">
                <a:solidFill>
                  <a:srgbClr val="C3BBB2"/>
                </a:solidFill>
              </a:rPr>
              <a:t>Titel</a:t>
            </a:r>
            <a:endParaRPr lang="nl-BE" dirty="0"/>
          </a:p>
        </p:txBody>
      </p:sp>
      <p:sp>
        <p:nvSpPr>
          <p:cNvPr id="15" name="Text Placeholder 14"/>
          <p:cNvSpPr>
            <a:spLocks noGrp="1"/>
          </p:cNvSpPr>
          <p:nvPr>
            <p:ph type="body" sz="quarter" idx="15" hasCustomPrompt="1"/>
          </p:nvPr>
        </p:nvSpPr>
        <p:spPr>
          <a:xfrm>
            <a:off x="250825" y="4941888"/>
            <a:ext cx="8569325" cy="719137"/>
          </a:xfrm>
        </p:spPr>
        <p:txBody>
          <a:bodyPr>
            <a:normAutofit/>
          </a:bodyPr>
          <a:lstStyle>
            <a:lvl1pPr marL="0" indent="0">
              <a:buNone/>
              <a:defRPr kumimoji="0" lang="nl-BE" sz="2400" b="0" i="0" u="none" strike="noStrike" kern="1200" cap="none" spc="0" normalizeH="0" baseline="0" dirty="0">
                <a:ln>
                  <a:noFill/>
                </a:ln>
                <a:solidFill>
                  <a:srgbClr val="003366"/>
                </a:solidFill>
                <a:effectLst/>
                <a:uLnTx/>
                <a:uFillTx/>
                <a:latin typeface="Arial" pitchFamily="34" charset="0"/>
                <a:ea typeface="+mn-ea"/>
                <a:cs typeface="Arial" pitchFamily="34" charset="0"/>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lang="nl-BE" dirty="0" smtClean="0"/>
              <a:t>Ondertitel</a:t>
            </a:r>
            <a:endParaRPr lang="nl-BE" dirty="0"/>
          </a:p>
        </p:txBody>
      </p:sp>
      <p:sp>
        <p:nvSpPr>
          <p:cNvPr id="16" name="Text Placeholder 14"/>
          <p:cNvSpPr>
            <a:spLocks noGrp="1"/>
          </p:cNvSpPr>
          <p:nvPr>
            <p:ph type="body" sz="quarter" idx="16" hasCustomPrompt="1"/>
          </p:nvPr>
        </p:nvSpPr>
        <p:spPr>
          <a:xfrm>
            <a:off x="251520" y="5661248"/>
            <a:ext cx="8569325" cy="719137"/>
          </a:xfrm>
        </p:spPr>
        <p:txBody>
          <a:bodyPr>
            <a:normAutofit/>
          </a:bodyPr>
          <a:lstStyle>
            <a:lvl1pPr marL="0" indent="0">
              <a:buNone/>
              <a:defRPr kumimoji="0" lang="nl-BE" sz="2000" b="0" i="0" u="none" strike="noStrike" kern="1200" cap="none" spc="0" normalizeH="0" baseline="0" dirty="0">
                <a:ln>
                  <a:noFill/>
                </a:ln>
                <a:solidFill>
                  <a:srgbClr val="003366"/>
                </a:solidFill>
                <a:effectLst/>
                <a:uLnTx/>
                <a:uFillTx/>
                <a:latin typeface="Arial" pitchFamily="34" charset="0"/>
                <a:ea typeface="+mn-ea"/>
                <a:cs typeface="Arial" pitchFamily="34" charset="0"/>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lang="nl-BE" dirty="0" smtClean="0"/>
              <a:t>Datum - Plaats</a:t>
            </a:r>
            <a:endParaRPr lang="nl-BE" dirty="0"/>
          </a:p>
        </p:txBody>
      </p:sp>
    </p:spTree>
    <p:extLst>
      <p:ext uri="{BB962C8B-B14F-4D97-AF65-F5344CB8AC3E}">
        <p14:creationId xmlns:p14="http://schemas.microsoft.com/office/powerpoint/2010/main" val="11380592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l-B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7" name="Slide Number Placeholder 6"/>
          <p:cNvSpPr>
            <a:spLocks noGrp="1"/>
          </p:cNvSpPr>
          <p:nvPr>
            <p:ph type="sldNum" sz="quarter" idx="12"/>
          </p:nvPr>
        </p:nvSpPr>
        <p:spPr/>
        <p:txBody>
          <a:bodyPr/>
          <a:lstStyle/>
          <a:p>
            <a:fld id="{944E030A-861D-44C7-9376-23DEA71D2C2C}" type="slidenum">
              <a:rPr lang="en-US" smtClean="0"/>
              <a:t>‹#›</a:t>
            </a:fld>
            <a:endParaRPr lang="en-US"/>
          </a:p>
        </p:txBody>
      </p:sp>
    </p:spTree>
    <p:extLst>
      <p:ext uri="{BB962C8B-B14F-4D97-AF65-F5344CB8AC3E}">
        <p14:creationId xmlns:p14="http://schemas.microsoft.com/office/powerpoint/2010/main" val="2664835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nl-B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9" name="Slide Number Placeholder 8"/>
          <p:cNvSpPr>
            <a:spLocks noGrp="1"/>
          </p:cNvSpPr>
          <p:nvPr>
            <p:ph type="sldNum" sz="quarter" idx="12"/>
          </p:nvPr>
        </p:nvSpPr>
        <p:spPr/>
        <p:txBody>
          <a:bodyPr/>
          <a:lstStyle/>
          <a:p>
            <a:fld id="{944E030A-861D-44C7-9376-23DEA71D2C2C}" type="slidenum">
              <a:rPr lang="en-US" smtClean="0"/>
              <a:t>‹#›</a:t>
            </a:fld>
            <a:endParaRPr lang="en-US"/>
          </a:p>
        </p:txBody>
      </p:sp>
    </p:spTree>
    <p:extLst>
      <p:ext uri="{BB962C8B-B14F-4D97-AF65-F5344CB8AC3E}">
        <p14:creationId xmlns:p14="http://schemas.microsoft.com/office/powerpoint/2010/main" val="34798766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l-BE"/>
          </a:p>
        </p:txBody>
      </p:sp>
      <p:sp>
        <p:nvSpPr>
          <p:cNvPr id="5" name="Slide Number Placeholder 4"/>
          <p:cNvSpPr>
            <a:spLocks noGrp="1"/>
          </p:cNvSpPr>
          <p:nvPr>
            <p:ph type="sldNum" sz="quarter" idx="12"/>
          </p:nvPr>
        </p:nvSpPr>
        <p:spPr/>
        <p:txBody>
          <a:bodyPr/>
          <a:lstStyle/>
          <a:p>
            <a:fld id="{944E030A-861D-44C7-9376-23DEA71D2C2C}" type="slidenum">
              <a:rPr lang="en-US" smtClean="0"/>
              <a:t>‹#›</a:t>
            </a:fld>
            <a:endParaRPr lang="en-US"/>
          </a:p>
        </p:txBody>
      </p:sp>
    </p:spTree>
    <p:extLst>
      <p:ext uri="{BB962C8B-B14F-4D97-AF65-F5344CB8AC3E}">
        <p14:creationId xmlns:p14="http://schemas.microsoft.com/office/powerpoint/2010/main" val="164863055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44E030A-861D-44C7-9376-23DEA71D2C2C}" type="slidenum">
              <a:rPr lang="en-US" smtClean="0"/>
              <a:t>‹#›</a:t>
            </a:fld>
            <a:endParaRPr lang="en-US"/>
          </a:p>
        </p:txBody>
      </p:sp>
    </p:spTree>
    <p:extLst>
      <p:ext uri="{BB962C8B-B14F-4D97-AF65-F5344CB8AC3E}">
        <p14:creationId xmlns:p14="http://schemas.microsoft.com/office/powerpoint/2010/main" val="281479089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nl-B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944E030A-861D-44C7-9376-23DEA71D2C2C}" type="slidenum">
              <a:rPr lang="en-US" smtClean="0"/>
              <a:t>‹#›</a:t>
            </a:fld>
            <a:endParaRPr lang="en-US"/>
          </a:p>
        </p:txBody>
      </p:sp>
    </p:spTree>
    <p:extLst>
      <p:ext uri="{BB962C8B-B14F-4D97-AF65-F5344CB8AC3E}">
        <p14:creationId xmlns:p14="http://schemas.microsoft.com/office/powerpoint/2010/main" val="2321246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l-BE"/>
          </a:p>
        </p:txBody>
      </p:sp>
      <p:sp>
        <p:nvSpPr>
          <p:cNvPr id="3" name="Content Placeholder 2"/>
          <p:cNvSpPr>
            <a:spLocks noGrp="1"/>
          </p:cNvSpPr>
          <p:nvPr>
            <p:ph idx="1"/>
          </p:nvPr>
        </p:nvSpPr>
        <p:spPr/>
        <p:txBody>
          <a:bodyPr/>
          <a:lstStyle>
            <a:lvl4pPr>
              <a:defRPr baseline="0">
                <a:solidFill>
                  <a:srgbClr val="003366"/>
                </a:solidFill>
              </a:defRPr>
            </a:lvl4pPr>
            <a:lvl5pPr>
              <a:defRPr baseline="0">
                <a:solidFill>
                  <a:srgbClr val="003366"/>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dirty="0"/>
          </a:p>
        </p:txBody>
      </p:sp>
      <p:sp>
        <p:nvSpPr>
          <p:cNvPr id="6" name="Slide Number Placeholder 5"/>
          <p:cNvSpPr>
            <a:spLocks noGrp="1"/>
          </p:cNvSpPr>
          <p:nvPr>
            <p:ph type="sldNum" sz="quarter" idx="12"/>
          </p:nvPr>
        </p:nvSpPr>
        <p:spPr/>
        <p:txBody>
          <a:bodyPr/>
          <a:lstStyle/>
          <a:p>
            <a:fld id="{944E030A-861D-44C7-9376-23DEA71D2C2C}" type="slidenum">
              <a:rPr lang="en-US" smtClean="0"/>
              <a:t>‹#›</a:t>
            </a:fld>
            <a:endParaRPr lang="en-US"/>
          </a:p>
        </p:txBody>
      </p:sp>
    </p:spTree>
    <p:extLst>
      <p:ext uri="{BB962C8B-B14F-4D97-AF65-F5344CB8AC3E}">
        <p14:creationId xmlns:p14="http://schemas.microsoft.com/office/powerpoint/2010/main" val="46315911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nl-B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nl-BE"/>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944E030A-861D-44C7-9376-23DEA71D2C2C}" type="slidenum">
              <a:rPr lang="en-US" smtClean="0"/>
              <a:t>‹#›</a:t>
            </a:fld>
            <a:endParaRPr lang="en-US"/>
          </a:p>
        </p:txBody>
      </p:sp>
    </p:spTree>
    <p:extLst>
      <p:ext uri="{BB962C8B-B14F-4D97-AF65-F5344CB8AC3E}">
        <p14:creationId xmlns:p14="http://schemas.microsoft.com/office/powerpoint/2010/main" val="37141882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l-B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6" name="Slide Number Placeholder 5"/>
          <p:cNvSpPr>
            <a:spLocks noGrp="1"/>
          </p:cNvSpPr>
          <p:nvPr>
            <p:ph type="sldNum" sz="quarter" idx="12"/>
          </p:nvPr>
        </p:nvSpPr>
        <p:spPr/>
        <p:txBody>
          <a:bodyPr/>
          <a:lstStyle/>
          <a:p>
            <a:fld id="{944E030A-861D-44C7-9376-23DEA71D2C2C}" type="slidenum">
              <a:rPr lang="en-US" smtClean="0"/>
              <a:t>‹#›</a:t>
            </a:fld>
            <a:endParaRPr lang="en-US"/>
          </a:p>
        </p:txBody>
      </p:sp>
    </p:spTree>
    <p:extLst>
      <p:ext uri="{BB962C8B-B14F-4D97-AF65-F5344CB8AC3E}">
        <p14:creationId xmlns:p14="http://schemas.microsoft.com/office/powerpoint/2010/main" val="108998146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nl-B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6" name="Slide Number Placeholder 5"/>
          <p:cNvSpPr>
            <a:spLocks noGrp="1"/>
          </p:cNvSpPr>
          <p:nvPr>
            <p:ph type="sldNum" sz="quarter" idx="12"/>
          </p:nvPr>
        </p:nvSpPr>
        <p:spPr/>
        <p:txBody>
          <a:bodyPr/>
          <a:lstStyle/>
          <a:p>
            <a:fld id="{944E030A-861D-44C7-9376-23DEA71D2C2C}" type="slidenum">
              <a:rPr lang="en-US" smtClean="0"/>
              <a:t>‹#›</a:t>
            </a:fld>
            <a:endParaRPr lang="en-US"/>
          </a:p>
        </p:txBody>
      </p:sp>
    </p:spTree>
    <p:extLst>
      <p:ext uri="{BB962C8B-B14F-4D97-AF65-F5344CB8AC3E}">
        <p14:creationId xmlns:p14="http://schemas.microsoft.com/office/powerpoint/2010/main" val="36038296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pic>
        <p:nvPicPr>
          <p:cNvPr id="7" name="Afbeelding 3" descr="FOND_PPT_P1.png"/>
          <p:cNvPicPr>
            <a:picLocks noChangeAspect="1"/>
          </p:cNvPicPr>
          <p:nvPr/>
        </p:nvPicPr>
        <p:blipFill>
          <a:blip r:embed="rId2"/>
          <a:stretch>
            <a:fillRect/>
          </a:stretch>
        </p:blipFill>
        <p:spPr>
          <a:xfrm>
            <a:off x="0" y="0"/>
            <a:ext cx="9144000" cy="6858000"/>
          </a:xfrm>
          <a:prstGeom prst="rect">
            <a:avLst/>
          </a:prstGeom>
          <a:blipFill rotWithShape="1">
            <a:blip r:embed="rId3"/>
            <a:stretch>
              <a:fillRect/>
            </a:stretch>
          </a:blipFill>
        </p:spPr>
      </p:pic>
      <p:sp>
        <p:nvSpPr>
          <p:cNvPr id="8" name="Text Placeholder 7"/>
          <p:cNvSpPr>
            <a:spLocks noGrp="1"/>
          </p:cNvSpPr>
          <p:nvPr>
            <p:ph type="body" sz="quarter" idx="12" hasCustomPrompt="1"/>
          </p:nvPr>
        </p:nvSpPr>
        <p:spPr>
          <a:xfrm>
            <a:off x="251520" y="3644627"/>
            <a:ext cx="8569325" cy="1152525"/>
          </a:xfrm>
        </p:spPr>
        <p:txBody>
          <a:bodyPr>
            <a:normAutofit/>
          </a:bodyPr>
          <a:lstStyle>
            <a:lvl1pPr marL="0" indent="0">
              <a:buNone/>
              <a:defRPr lang="nl-BE" sz="3200" kern="1200" baseline="0" dirty="0">
                <a:solidFill>
                  <a:srgbClr val="C3BBB2"/>
                </a:solidFill>
                <a:latin typeface="Arial" pitchFamily="34" charset="0"/>
                <a:ea typeface="+mn-ea"/>
                <a:cs typeface="Arial" pitchFamily="34" charset="0"/>
              </a:defRPr>
            </a:lvl1pPr>
          </a:lstStyle>
          <a:p>
            <a:pPr marL="0" lvl="0" indent="0" algn="l" defTabSz="914400" rtl="0" eaLnBrk="1" latinLnBrk="0" hangingPunct="1">
              <a:spcBef>
                <a:spcPct val="20000"/>
              </a:spcBef>
              <a:buClr>
                <a:schemeClr val="accent6"/>
              </a:buClr>
              <a:buFont typeface="Wingdings" pitchFamily="2" charset="2"/>
              <a:buNone/>
            </a:pPr>
            <a:r>
              <a:rPr lang="nl-BE" sz="3200" baseline="0" dirty="0" smtClean="0">
                <a:solidFill>
                  <a:srgbClr val="C3BBB2"/>
                </a:solidFill>
              </a:rPr>
              <a:t>Titel</a:t>
            </a:r>
            <a:endParaRPr lang="nl-BE" dirty="0"/>
          </a:p>
        </p:txBody>
      </p:sp>
      <p:sp>
        <p:nvSpPr>
          <p:cNvPr id="15" name="Text Placeholder 14"/>
          <p:cNvSpPr>
            <a:spLocks noGrp="1"/>
          </p:cNvSpPr>
          <p:nvPr>
            <p:ph type="body" sz="quarter" idx="15" hasCustomPrompt="1"/>
          </p:nvPr>
        </p:nvSpPr>
        <p:spPr>
          <a:xfrm>
            <a:off x="250825" y="4941888"/>
            <a:ext cx="8569325" cy="719137"/>
          </a:xfrm>
        </p:spPr>
        <p:txBody>
          <a:bodyPr>
            <a:normAutofit/>
          </a:bodyPr>
          <a:lstStyle>
            <a:lvl1pPr marL="0" indent="0">
              <a:buNone/>
              <a:defRPr kumimoji="0" lang="nl-BE" sz="2400" b="0" i="0" u="none" strike="noStrike" kern="1200" cap="none" spc="0" normalizeH="0" baseline="0" dirty="0">
                <a:ln>
                  <a:noFill/>
                </a:ln>
                <a:solidFill>
                  <a:srgbClr val="003366"/>
                </a:solidFill>
                <a:effectLst/>
                <a:uLnTx/>
                <a:uFillTx/>
                <a:latin typeface="Arial" pitchFamily="34" charset="0"/>
                <a:ea typeface="+mn-ea"/>
                <a:cs typeface="Arial" pitchFamily="34" charset="0"/>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lang="nl-BE" dirty="0" smtClean="0"/>
              <a:t>Ondertitel</a:t>
            </a:r>
            <a:endParaRPr lang="nl-BE" dirty="0"/>
          </a:p>
        </p:txBody>
      </p:sp>
      <p:sp>
        <p:nvSpPr>
          <p:cNvPr id="16" name="Text Placeholder 14"/>
          <p:cNvSpPr>
            <a:spLocks noGrp="1"/>
          </p:cNvSpPr>
          <p:nvPr>
            <p:ph type="body" sz="quarter" idx="16" hasCustomPrompt="1"/>
          </p:nvPr>
        </p:nvSpPr>
        <p:spPr>
          <a:xfrm>
            <a:off x="251520" y="5661248"/>
            <a:ext cx="8569325" cy="719137"/>
          </a:xfrm>
        </p:spPr>
        <p:txBody>
          <a:bodyPr>
            <a:normAutofit/>
          </a:bodyPr>
          <a:lstStyle>
            <a:lvl1pPr marL="0" indent="0">
              <a:buNone/>
              <a:defRPr kumimoji="0" lang="nl-BE" sz="2000" b="0" i="0" u="none" strike="noStrike" kern="1200" cap="none" spc="0" normalizeH="0" baseline="0" dirty="0">
                <a:ln>
                  <a:noFill/>
                </a:ln>
                <a:solidFill>
                  <a:srgbClr val="003366"/>
                </a:solidFill>
                <a:effectLst/>
                <a:uLnTx/>
                <a:uFillTx/>
                <a:latin typeface="Arial" pitchFamily="34" charset="0"/>
                <a:ea typeface="+mn-ea"/>
                <a:cs typeface="Arial" pitchFamily="34" charset="0"/>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lang="nl-BE" dirty="0" smtClean="0"/>
              <a:t>Datum - Plaats</a:t>
            </a:r>
            <a:endParaRPr lang="nl-BE" dirty="0"/>
          </a:p>
        </p:txBody>
      </p:sp>
    </p:spTree>
    <p:extLst>
      <p:ext uri="{BB962C8B-B14F-4D97-AF65-F5344CB8AC3E}">
        <p14:creationId xmlns:p14="http://schemas.microsoft.com/office/powerpoint/2010/main" val="11380592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l-B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7" name="Slide Number Placeholder 6"/>
          <p:cNvSpPr>
            <a:spLocks noGrp="1"/>
          </p:cNvSpPr>
          <p:nvPr>
            <p:ph type="sldNum" sz="quarter" idx="12"/>
          </p:nvPr>
        </p:nvSpPr>
        <p:spPr/>
        <p:txBody>
          <a:bodyPr/>
          <a:lstStyle/>
          <a:p>
            <a:fld id="{944E030A-861D-44C7-9376-23DEA71D2C2C}" type="slidenum">
              <a:rPr lang="en-US" smtClean="0"/>
              <a:t>‹#›</a:t>
            </a:fld>
            <a:endParaRPr lang="en-US"/>
          </a:p>
        </p:txBody>
      </p:sp>
    </p:spTree>
    <p:extLst>
      <p:ext uri="{BB962C8B-B14F-4D97-AF65-F5344CB8AC3E}">
        <p14:creationId xmlns:p14="http://schemas.microsoft.com/office/powerpoint/2010/main" val="2664835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nl-B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9" name="Slide Number Placeholder 8"/>
          <p:cNvSpPr>
            <a:spLocks noGrp="1"/>
          </p:cNvSpPr>
          <p:nvPr>
            <p:ph type="sldNum" sz="quarter" idx="12"/>
          </p:nvPr>
        </p:nvSpPr>
        <p:spPr/>
        <p:txBody>
          <a:bodyPr/>
          <a:lstStyle/>
          <a:p>
            <a:fld id="{944E030A-861D-44C7-9376-23DEA71D2C2C}" type="slidenum">
              <a:rPr lang="en-US" smtClean="0"/>
              <a:t>‹#›</a:t>
            </a:fld>
            <a:endParaRPr lang="en-US"/>
          </a:p>
        </p:txBody>
      </p:sp>
    </p:spTree>
    <p:extLst>
      <p:ext uri="{BB962C8B-B14F-4D97-AF65-F5344CB8AC3E}">
        <p14:creationId xmlns:p14="http://schemas.microsoft.com/office/powerpoint/2010/main" val="34798766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l-BE"/>
          </a:p>
        </p:txBody>
      </p:sp>
      <p:sp>
        <p:nvSpPr>
          <p:cNvPr id="5" name="Slide Number Placeholder 4"/>
          <p:cNvSpPr>
            <a:spLocks noGrp="1"/>
          </p:cNvSpPr>
          <p:nvPr>
            <p:ph type="sldNum" sz="quarter" idx="12"/>
          </p:nvPr>
        </p:nvSpPr>
        <p:spPr/>
        <p:txBody>
          <a:bodyPr/>
          <a:lstStyle/>
          <a:p>
            <a:fld id="{944E030A-861D-44C7-9376-23DEA71D2C2C}" type="slidenum">
              <a:rPr lang="en-US" smtClean="0"/>
              <a:t>‹#›</a:t>
            </a:fld>
            <a:endParaRPr lang="en-US"/>
          </a:p>
        </p:txBody>
      </p:sp>
    </p:spTree>
    <p:extLst>
      <p:ext uri="{BB962C8B-B14F-4D97-AF65-F5344CB8AC3E}">
        <p14:creationId xmlns:p14="http://schemas.microsoft.com/office/powerpoint/2010/main" val="16486305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44E030A-861D-44C7-9376-23DEA71D2C2C}" type="slidenum">
              <a:rPr lang="en-US" smtClean="0"/>
              <a:t>‹#›</a:t>
            </a:fld>
            <a:endParaRPr lang="en-US"/>
          </a:p>
        </p:txBody>
      </p:sp>
    </p:spTree>
    <p:extLst>
      <p:ext uri="{BB962C8B-B14F-4D97-AF65-F5344CB8AC3E}">
        <p14:creationId xmlns:p14="http://schemas.microsoft.com/office/powerpoint/2010/main" val="28147908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nl-B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944E030A-861D-44C7-9376-23DEA71D2C2C}" type="slidenum">
              <a:rPr lang="en-US" smtClean="0"/>
              <a:t>‹#›</a:t>
            </a:fld>
            <a:endParaRPr lang="en-US"/>
          </a:p>
        </p:txBody>
      </p:sp>
    </p:spTree>
    <p:extLst>
      <p:ext uri="{BB962C8B-B14F-4D97-AF65-F5344CB8AC3E}">
        <p14:creationId xmlns:p14="http://schemas.microsoft.com/office/powerpoint/2010/main" val="232124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nl-B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nl-BE"/>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944E030A-861D-44C7-9376-23DEA71D2C2C}" type="slidenum">
              <a:rPr lang="en-US" smtClean="0"/>
              <a:t>‹#›</a:t>
            </a:fld>
            <a:endParaRPr lang="en-US"/>
          </a:p>
        </p:txBody>
      </p:sp>
    </p:spTree>
    <p:extLst>
      <p:ext uri="{BB962C8B-B14F-4D97-AF65-F5344CB8AC3E}">
        <p14:creationId xmlns:p14="http://schemas.microsoft.com/office/powerpoint/2010/main" val="3714188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d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df"/><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hthoek 6"/>
          <p:cNvSpPr/>
          <p:nvPr/>
        </p:nvSpPr>
        <p:spPr>
          <a:xfrm>
            <a:off x="-1" y="6145200"/>
            <a:ext cx="9144000" cy="720000"/>
          </a:xfrm>
          <a:prstGeom prst="rect">
            <a:avLst/>
          </a:prstGeom>
          <a:solidFill>
            <a:srgbClr val="00284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nl-BE"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Arial" pitchFamily="34" charset="0"/>
                <a:cs typeface="Arial" pitchFamily="34" charset="0"/>
              </a:defRPr>
            </a:lvl1pPr>
          </a:lstStyle>
          <a:p>
            <a:fld id="{944E030A-861D-44C7-9376-23DEA71D2C2C}" type="slidenum">
              <a:rPr lang="en-US" smtClean="0"/>
              <a:t>‹#›</a:t>
            </a:fld>
            <a:endParaRPr lang="en-US"/>
          </a:p>
        </p:txBody>
      </p:sp>
      <p:pic>
        <p:nvPicPr>
          <p:cNvPr id="8" name="Afbeelding 8" descr="LYDIAN_-CMYK_LOGO.eps"/>
          <p:cNvPicPr>
            <a:picLocks noChangeAspect="1"/>
          </p:cNvPicPr>
          <p:nvPr/>
        </p:nvPicPr>
        <mc:AlternateContent xmlns:mc="http://schemas.openxmlformats.org/markup-compatibility/2006">
          <mc:Choice xmlns:ma="http://schemas.microsoft.com/office/mac/drawingml/2008/main" xmlns:mv="urn:schemas-microsoft-com:mac:vml" xmlns="" Requires="ma">
            <p:blipFill>
              <a:blip r:embed="rId13"/>
              <a:stretch>
                <a:fillRect/>
              </a:stretch>
            </p:blipFill>
          </mc:Choice>
          <mc:Fallback>
            <p:blipFill>
              <a:blip r:embed="rId14"/>
              <a:stretch>
                <a:fillRect/>
              </a:stretch>
            </p:blipFill>
          </mc:Fallback>
        </mc:AlternateContent>
        <p:spPr>
          <a:xfrm>
            <a:off x="360000" y="6346450"/>
            <a:ext cx="1733550" cy="317500"/>
          </a:xfrm>
          <a:prstGeom prst="rect">
            <a:avLst/>
          </a:prstGeom>
        </p:spPr>
      </p:pic>
    </p:spTree>
    <p:extLst>
      <p:ext uri="{BB962C8B-B14F-4D97-AF65-F5344CB8AC3E}">
        <p14:creationId xmlns:p14="http://schemas.microsoft.com/office/powerpoint/2010/main" val="4054521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spcBef>
          <a:spcPct val="0"/>
        </a:spcBef>
        <a:buNone/>
        <a:defRPr sz="3000" kern="1200">
          <a:solidFill>
            <a:srgbClr val="003366"/>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Clr>
          <a:schemeClr val="accent6"/>
        </a:buClr>
        <a:buFont typeface="Wingdings" pitchFamily="2" charset="2"/>
        <a:buChar char="§"/>
        <a:defRPr sz="2400" kern="1200" baseline="0">
          <a:solidFill>
            <a:srgbClr val="003366"/>
          </a:solidFill>
          <a:latin typeface="Arial" pitchFamily="34" charset="0"/>
          <a:ea typeface="+mn-ea"/>
          <a:cs typeface="Arial" pitchFamily="34" charset="0"/>
        </a:defRPr>
      </a:lvl1pPr>
      <a:lvl2pPr marL="742950" indent="-285750" algn="l" defTabSz="914400" rtl="0" eaLnBrk="1" latinLnBrk="0" hangingPunct="1">
        <a:spcBef>
          <a:spcPct val="20000"/>
        </a:spcBef>
        <a:buClr>
          <a:schemeClr val="accent6"/>
        </a:buClr>
        <a:buFont typeface="Wingdings" pitchFamily="2" charset="2"/>
        <a:buChar char="§"/>
        <a:defRPr sz="2000" kern="1200" baseline="0">
          <a:solidFill>
            <a:srgbClr val="003366"/>
          </a:solidFill>
          <a:latin typeface="Arial" pitchFamily="34" charset="0"/>
          <a:ea typeface="+mn-ea"/>
          <a:cs typeface="Arial" pitchFamily="34" charset="0"/>
        </a:defRPr>
      </a:lvl2pPr>
      <a:lvl3pPr marL="1143000" indent="-228600" algn="l" defTabSz="914400" rtl="0" eaLnBrk="1" latinLnBrk="0" hangingPunct="1">
        <a:spcBef>
          <a:spcPct val="20000"/>
        </a:spcBef>
        <a:buClr>
          <a:schemeClr val="accent6"/>
        </a:buClr>
        <a:buFont typeface="Wingdings" pitchFamily="2" charset="2"/>
        <a:buChar char="§"/>
        <a:defRPr sz="1800" kern="1200" baseline="0">
          <a:solidFill>
            <a:srgbClr val="003366"/>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hthoek 6"/>
          <p:cNvSpPr/>
          <p:nvPr/>
        </p:nvSpPr>
        <p:spPr>
          <a:xfrm>
            <a:off x="-1" y="6145200"/>
            <a:ext cx="9144000" cy="720000"/>
          </a:xfrm>
          <a:prstGeom prst="rect">
            <a:avLst/>
          </a:prstGeom>
          <a:solidFill>
            <a:srgbClr val="00284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nl-BE"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Arial" pitchFamily="34" charset="0"/>
                <a:cs typeface="Arial" pitchFamily="34" charset="0"/>
              </a:defRPr>
            </a:lvl1pPr>
          </a:lstStyle>
          <a:p>
            <a:fld id="{944E030A-861D-44C7-9376-23DEA71D2C2C}" type="slidenum">
              <a:rPr lang="en-US" smtClean="0"/>
              <a:t>‹#›</a:t>
            </a:fld>
            <a:endParaRPr lang="en-US"/>
          </a:p>
        </p:txBody>
      </p:sp>
      <p:pic>
        <p:nvPicPr>
          <p:cNvPr id="8" name="Afbeelding 8" descr="LYDIAN_-CMYK_LOGO.eps"/>
          <p:cNvPicPr>
            <a:picLocks noChangeAspect="1"/>
          </p:cNvPicPr>
          <p:nvPr/>
        </p:nvPicPr>
        <mc:AlternateContent xmlns:mc="http://schemas.openxmlformats.org/markup-compatibility/2006">
          <mc:Choice xmlns:ma="http://schemas.microsoft.com/office/mac/drawingml/2008/main" xmlns:mv="urn:schemas-microsoft-com:mac:vml" xmlns="" Requires="ma">
            <p:blipFill>
              <a:blip r:embed="rId13"/>
              <a:stretch>
                <a:fillRect/>
              </a:stretch>
            </p:blipFill>
          </mc:Choice>
          <mc:Fallback>
            <p:blipFill>
              <a:blip r:embed="rId14"/>
              <a:stretch>
                <a:fillRect/>
              </a:stretch>
            </p:blipFill>
          </mc:Fallback>
        </mc:AlternateContent>
        <p:spPr>
          <a:xfrm>
            <a:off x="360000" y="6346450"/>
            <a:ext cx="1733550" cy="317500"/>
          </a:xfrm>
          <a:prstGeom prst="rect">
            <a:avLst/>
          </a:prstGeom>
        </p:spPr>
      </p:pic>
    </p:spTree>
    <p:extLst>
      <p:ext uri="{BB962C8B-B14F-4D97-AF65-F5344CB8AC3E}">
        <p14:creationId xmlns:p14="http://schemas.microsoft.com/office/powerpoint/2010/main" val="40545214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spcBef>
          <a:spcPct val="0"/>
        </a:spcBef>
        <a:buNone/>
        <a:defRPr sz="3000" kern="1200">
          <a:solidFill>
            <a:srgbClr val="003366"/>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Clr>
          <a:schemeClr val="accent6"/>
        </a:buClr>
        <a:buFont typeface="Wingdings" pitchFamily="2" charset="2"/>
        <a:buChar char="§"/>
        <a:defRPr sz="2400" kern="1200" baseline="0">
          <a:solidFill>
            <a:srgbClr val="003366"/>
          </a:solidFill>
          <a:latin typeface="Arial" pitchFamily="34" charset="0"/>
          <a:ea typeface="+mn-ea"/>
          <a:cs typeface="Arial" pitchFamily="34" charset="0"/>
        </a:defRPr>
      </a:lvl1pPr>
      <a:lvl2pPr marL="742950" indent="-285750" algn="l" defTabSz="914400" rtl="0" eaLnBrk="1" latinLnBrk="0" hangingPunct="1">
        <a:spcBef>
          <a:spcPct val="20000"/>
        </a:spcBef>
        <a:buClr>
          <a:schemeClr val="accent6"/>
        </a:buClr>
        <a:buFont typeface="Wingdings" pitchFamily="2" charset="2"/>
        <a:buChar char="§"/>
        <a:defRPr sz="2000" kern="1200" baseline="0">
          <a:solidFill>
            <a:srgbClr val="003366"/>
          </a:solidFill>
          <a:latin typeface="Arial" pitchFamily="34" charset="0"/>
          <a:ea typeface="+mn-ea"/>
          <a:cs typeface="Arial" pitchFamily="34" charset="0"/>
        </a:defRPr>
      </a:lvl2pPr>
      <a:lvl3pPr marL="1143000" indent="-228600" algn="l" defTabSz="914400" rtl="0" eaLnBrk="1" latinLnBrk="0" hangingPunct="1">
        <a:spcBef>
          <a:spcPct val="20000"/>
        </a:spcBef>
        <a:buClr>
          <a:schemeClr val="accent6"/>
        </a:buClr>
        <a:buFont typeface="Wingdings" pitchFamily="2" charset="2"/>
        <a:buChar char="§"/>
        <a:defRPr sz="1800" kern="1200" baseline="0">
          <a:solidFill>
            <a:srgbClr val="003366"/>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9.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0.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1.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2.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3.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7.xml"/><Relationship Id="rId1" Type="http://schemas.openxmlformats.org/officeDocument/2006/relationships/themeOverride" Target="../theme/themeOverride15.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3.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4.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themeOverride" Target="../theme/themeOverride5.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themeOverride" Target="../theme/themeOverride6.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themeOverride" Target="../theme/themeOverr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p:txBody>
          <a:bodyPr/>
          <a:lstStyle/>
          <a:p>
            <a:r>
              <a:rPr lang="nl-BE" dirty="0"/>
              <a:t>Samenloop in verzekeringen </a:t>
            </a:r>
            <a:br>
              <a:rPr lang="nl-BE" dirty="0"/>
            </a:br>
            <a:r>
              <a:rPr lang="nl-BE" dirty="0"/>
              <a:t>(BA-ABR)</a:t>
            </a:r>
          </a:p>
        </p:txBody>
      </p:sp>
      <p:sp>
        <p:nvSpPr>
          <p:cNvPr id="3" name="Text Placeholder 2"/>
          <p:cNvSpPr>
            <a:spLocks noGrp="1"/>
          </p:cNvSpPr>
          <p:nvPr>
            <p:ph type="body" sz="quarter" idx="15"/>
          </p:nvPr>
        </p:nvSpPr>
        <p:spPr/>
        <p:txBody>
          <a:bodyPr/>
          <a:lstStyle/>
          <a:p>
            <a:r>
              <a:rPr lang="nl-BE" dirty="0"/>
              <a:t>21 april 2015</a:t>
            </a:r>
          </a:p>
          <a:p>
            <a:endParaRPr lang="nl-BE" dirty="0"/>
          </a:p>
        </p:txBody>
      </p:sp>
      <p:sp>
        <p:nvSpPr>
          <p:cNvPr id="4" name="Text Placeholder 3"/>
          <p:cNvSpPr>
            <a:spLocks noGrp="1"/>
          </p:cNvSpPr>
          <p:nvPr>
            <p:ph type="body" sz="quarter" idx="16"/>
          </p:nvPr>
        </p:nvSpPr>
        <p:spPr/>
        <p:txBody>
          <a:bodyPr/>
          <a:lstStyle/>
          <a:p>
            <a:r>
              <a:rPr lang="nl-BE" dirty="0" smtClean="0"/>
              <a:t>Hugo Keulers</a:t>
            </a:r>
            <a:endParaRPr lang="nl-BE" dirty="0"/>
          </a:p>
        </p:txBody>
      </p:sp>
    </p:spTree>
    <p:extLst>
      <p:ext uri="{BB962C8B-B14F-4D97-AF65-F5344CB8AC3E}">
        <p14:creationId xmlns:p14="http://schemas.microsoft.com/office/powerpoint/2010/main" val="42131556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505475"/>
          </a:xfrm>
        </p:spPr>
        <p:txBody>
          <a:bodyPr>
            <a:normAutofit/>
          </a:bodyPr>
          <a:lstStyle/>
          <a:p>
            <a:pPr marL="514350" indent="-514350">
              <a:buFont typeface="+mj-lt"/>
              <a:buAutoNum type="arabicParenR" startAt="3"/>
            </a:pPr>
            <a:r>
              <a:rPr lang="nl-BE" dirty="0" smtClean="0"/>
              <a:t>Artikel 99 </a:t>
            </a:r>
            <a:r>
              <a:rPr lang="nl-BE" dirty="0" smtClean="0"/>
              <a:t>Wet </a:t>
            </a:r>
            <a:r>
              <a:rPr lang="nl-BE" dirty="0" smtClean="0"/>
              <a:t>04/04/2014: enkel van toepassing voor deze polissen die beheerst worden door </a:t>
            </a:r>
            <a:r>
              <a:rPr lang="nl-BE" u="sng" dirty="0" smtClean="0"/>
              <a:t>Belgisch</a:t>
            </a:r>
            <a:r>
              <a:rPr lang="nl-BE" dirty="0" smtClean="0"/>
              <a:t> recht. </a:t>
            </a:r>
            <a:r>
              <a:rPr lang="nl-BE" dirty="0" err="1" smtClean="0"/>
              <a:t>Quid</a:t>
            </a:r>
            <a:r>
              <a:rPr lang="nl-BE" dirty="0" smtClean="0"/>
              <a:t> indien buitenlandse verzekeraar onder een polis, beheerst door een ander recht, partij is bij de </a:t>
            </a:r>
            <a:r>
              <a:rPr lang="nl-BE" dirty="0" err="1" smtClean="0"/>
              <a:t>Assuralia</a:t>
            </a:r>
            <a:r>
              <a:rPr lang="nl-BE" dirty="0" smtClean="0"/>
              <a:t>-Conventie? </a:t>
            </a:r>
          </a:p>
          <a:p>
            <a:pPr marL="538163" indent="-538163">
              <a:buNone/>
              <a:tabLst>
                <a:tab pos="538163" algn="l"/>
              </a:tabLst>
            </a:pPr>
            <a:r>
              <a:rPr lang="nl-BE" dirty="0" smtClean="0"/>
              <a:t>	</a:t>
            </a:r>
            <a:r>
              <a:rPr lang="nl-BE" dirty="0" err="1" smtClean="0"/>
              <a:t>Assuralia</a:t>
            </a:r>
            <a:r>
              <a:rPr lang="nl-BE" dirty="0" smtClean="0"/>
              <a:t>-Conventie enkel van toepassing indien Artikel 99 </a:t>
            </a:r>
            <a:r>
              <a:rPr lang="nl-BE" dirty="0" smtClean="0"/>
              <a:t>Wet </a:t>
            </a:r>
            <a:r>
              <a:rPr lang="nl-BE" dirty="0" smtClean="0"/>
              <a:t>04/04/2014 van toepassing is. </a:t>
            </a:r>
          </a:p>
          <a:p>
            <a:pPr marL="800100" lvl="2" indent="0">
              <a:buNone/>
            </a:pPr>
            <a:endParaRPr lang="nl-BE" dirty="0" smtClean="0"/>
          </a:p>
        </p:txBody>
      </p:sp>
      <p:sp>
        <p:nvSpPr>
          <p:cNvPr id="2" name="Slide Number Placeholder 1"/>
          <p:cNvSpPr>
            <a:spLocks noGrp="1"/>
          </p:cNvSpPr>
          <p:nvPr>
            <p:ph type="sldNum" sz="quarter" idx="12"/>
          </p:nvPr>
        </p:nvSpPr>
        <p:spPr/>
        <p:txBody>
          <a:bodyPr/>
          <a:lstStyle/>
          <a:p>
            <a:fld id="{944E030A-861D-44C7-9376-23DEA71D2C2C}" type="slidenum">
              <a:rPr lang="en-US" smtClean="0"/>
              <a:t>10</a:t>
            </a:fld>
            <a:endParaRPr lang="en-US"/>
          </a:p>
        </p:txBody>
      </p:sp>
    </p:spTree>
    <p:extLst>
      <p:ext uri="{BB962C8B-B14F-4D97-AF65-F5344CB8AC3E}">
        <p14:creationId xmlns:p14="http://schemas.microsoft.com/office/powerpoint/2010/main" val="2598548256"/>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nl-BE" dirty="0" smtClean="0"/>
              <a:t>2. 	Voorwaarden voor samenloop van 	verzekeringen (Artikel 99 Wet 04/04/2014)</a:t>
            </a:r>
            <a:endParaRPr lang="en-US" dirty="0"/>
          </a:p>
        </p:txBody>
      </p:sp>
      <p:sp>
        <p:nvSpPr>
          <p:cNvPr id="3" name="Content Placeholder 2"/>
          <p:cNvSpPr>
            <a:spLocks noGrp="1"/>
          </p:cNvSpPr>
          <p:nvPr>
            <p:ph idx="1"/>
          </p:nvPr>
        </p:nvSpPr>
        <p:spPr>
          <a:xfrm>
            <a:off x="467544" y="1916832"/>
            <a:ext cx="8229600" cy="4525963"/>
          </a:xfrm>
        </p:spPr>
        <p:txBody>
          <a:bodyPr>
            <a:normAutofit/>
          </a:bodyPr>
          <a:lstStyle/>
          <a:p>
            <a:r>
              <a:rPr lang="nl-BE" dirty="0" smtClean="0"/>
              <a:t>Gebaseerd op het </a:t>
            </a:r>
            <a:r>
              <a:rPr lang="nl-BE" dirty="0" err="1" smtClean="0"/>
              <a:t>indemnitair</a:t>
            </a:r>
            <a:r>
              <a:rPr lang="nl-BE" dirty="0" smtClean="0"/>
              <a:t> beginsel in schadeverzekeringen (Artikel 39 WLVO – Artikel 93 Wet 04/04/2014).</a:t>
            </a:r>
          </a:p>
          <a:p>
            <a:endParaRPr lang="nl-BE" sz="1400" dirty="0" smtClean="0"/>
          </a:p>
          <a:p>
            <a:r>
              <a:rPr lang="nl-BE" dirty="0" smtClean="0"/>
              <a:t>Geldt dus voor:</a:t>
            </a:r>
          </a:p>
          <a:p>
            <a:pPr marL="857250" lvl="1" indent="-457200">
              <a:buFont typeface="+mj-lt"/>
              <a:buAutoNum type="alphaLcParenR"/>
            </a:pPr>
            <a:r>
              <a:rPr lang="nl-BE" dirty="0" smtClean="0"/>
              <a:t>zaakverzekeringen (brand, alle risico’s); </a:t>
            </a:r>
          </a:p>
          <a:p>
            <a:pPr marL="857250" lvl="1" indent="-457200">
              <a:buFont typeface="+mj-lt"/>
              <a:buAutoNum type="alphaLcParenR"/>
            </a:pPr>
            <a:r>
              <a:rPr lang="nl-BE" dirty="0" smtClean="0"/>
              <a:t>aansprakelijkheidsverzekeringen (BA, beroepsaansprakelijkheid, bestuurdersaansprakelijkheid);</a:t>
            </a:r>
          </a:p>
          <a:p>
            <a:pPr marL="857250" lvl="1" indent="-457200">
              <a:buFont typeface="+mj-lt"/>
              <a:buAutoNum type="alphaLcParenR"/>
            </a:pPr>
            <a:r>
              <a:rPr lang="nl-BE" dirty="0"/>
              <a:t>k</a:t>
            </a:r>
            <a:r>
              <a:rPr lang="nl-BE" dirty="0" smtClean="0"/>
              <a:t>osten (rechtsbijstand),</a:t>
            </a:r>
          </a:p>
          <a:p>
            <a:pPr marL="400050" lvl="1" indent="0">
              <a:buNone/>
            </a:pPr>
            <a:endParaRPr lang="nl-BE" sz="1400" dirty="0" smtClean="0"/>
          </a:p>
          <a:p>
            <a:pPr marL="400050" lvl="1" indent="0">
              <a:buNone/>
            </a:pPr>
            <a:r>
              <a:rPr lang="nl-BE" sz="2400" dirty="0" smtClean="0"/>
              <a:t>Niet voor levensverzekeringen!</a:t>
            </a:r>
          </a:p>
          <a:p>
            <a:endParaRPr lang="nl-BE" dirty="0" smtClean="0"/>
          </a:p>
          <a:p>
            <a:pPr marL="0" indent="0">
              <a:buNone/>
            </a:pPr>
            <a:endParaRPr lang="nl-BE" dirty="0" smtClean="0"/>
          </a:p>
        </p:txBody>
      </p:sp>
      <p:sp>
        <p:nvSpPr>
          <p:cNvPr id="4" name="Slide Number Placeholder 3"/>
          <p:cNvSpPr>
            <a:spLocks noGrp="1"/>
          </p:cNvSpPr>
          <p:nvPr>
            <p:ph type="sldNum" sz="quarter" idx="12"/>
          </p:nvPr>
        </p:nvSpPr>
        <p:spPr/>
        <p:txBody>
          <a:bodyPr/>
          <a:lstStyle/>
          <a:p>
            <a:fld id="{944E030A-861D-44C7-9376-23DEA71D2C2C}" type="slidenum">
              <a:rPr lang="en-US" smtClean="0"/>
              <a:t>11</a:t>
            </a:fld>
            <a:endParaRPr lang="en-US"/>
          </a:p>
        </p:txBody>
      </p:sp>
    </p:spTree>
    <p:extLst>
      <p:ext uri="{BB962C8B-B14F-4D97-AF65-F5344CB8AC3E}">
        <p14:creationId xmlns:p14="http://schemas.microsoft.com/office/powerpoint/2010/main" val="11832594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nl-BE" dirty="0" smtClean="0"/>
              <a:t>Toepassingsvoorwaarden:</a:t>
            </a:r>
            <a:endParaRPr lang="en-US" dirty="0"/>
          </a:p>
        </p:txBody>
      </p:sp>
      <p:sp>
        <p:nvSpPr>
          <p:cNvPr id="3" name="Content Placeholder 2"/>
          <p:cNvSpPr>
            <a:spLocks noGrp="1"/>
          </p:cNvSpPr>
          <p:nvPr>
            <p:ph idx="1"/>
          </p:nvPr>
        </p:nvSpPr>
        <p:spPr>
          <a:xfrm>
            <a:off x="467544" y="1628801"/>
            <a:ext cx="8229600" cy="4392488"/>
          </a:xfrm>
        </p:spPr>
        <p:txBody>
          <a:bodyPr>
            <a:normAutofit/>
          </a:bodyPr>
          <a:lstStyle/>
          <a:p>
            <a:pPr marL="457200" indent="-457200">
              <a:buAutoNum type="arabicPeriod"/>
            </a:pPr>
            <a:r>
              <a:rPr lang="nl-BE" dirty="0" smtClean="0"/>
              <a:t>“Eenzelfde belang”</a:t>
            </a:r>
          </a:p>
          <a:p>
            <a:pPr lvl="1"/>
            <a:r>
              <a:rPr lang="nl-BE" dirty="0" smtClean="0"/>
              <a:t>Artikel 37 WLVO – Artikel 91 Wet 04/04/2014</a:t>
            </a:r>
          </a:p>
          <a:p>
            <a:pPr lvl="1"/>
            <a:r>
              <a:rPr lang="nl-BE" dirty="0" smtClean="0"/>
              <a:t>“Een in geld waardeerbaar belang bij het behoud van de zaak of bij de gaafheid van het vermogen”</a:t>
            </a:r>
          </a:p>
          <a:p>
            <a:pPr lvl="1"/>
            <a:r>
              <a:rPr lang="nl-BE" dirty="0" smtClean="0"/>
              <a:t>Artikel 77 WLVO – Artikel 141 Wet 04/04/2014: </a:t>
            </a:r>
          </a:p>
          <a:p>
            <a:pPr marL="800100" lvl="2" indent="0">
              <a:buNone/>
            </a:pPr>
            <a:r>
              <a:rPr lang="nl-NL" i="1" dirty="0" smtClean="0"/>
              <a:t>“Toepassingsgebied. Dit </a:t>
            </a:r>
            <a:r>
              <a:rPr lang="nl-NL" i="1" dirty="0"/>
              <a:t>hoofdstuk is van toepassing op de verzekeringsovereenkomsten die ertoe strekken de verzekerde dekking te geven tegen alle vorderingen tot vergoeding wegens het voorvallen van de schade die in de overeenkomst is beschreven, </a:t>
            </a:r>
            <a:r>
              <a:rPr lang="nl-NL" i="1" u="sng" dirty="0"/>
              <a:t>en zijn vermogen binnen de grenzen van de dekking te vrijwaren tegen alle schulden uit een vaststaande aansprakelijkheid</a:t>
            </a:r>
            <a:r>
              <a:rPr lang="nl-NL" i="1" dirty="0" smtClean="0"/>
              <a:t>.”</a:t>
            </a:r>
            <a:endParaRPr lang="nl-BE" i="1" dirty="0"/>
          </a:p>
          <a:p>
            <a:pPr marL="0" indent="0">
              <a:buNone/>
            </a:pPr>
            <a:endParaRPr lang="nl-BE" dirty="0" smtClean="0"/>
          </a:p>
          <a:p>
            <a:pPr marL="0" indent="0">
              <a:buNone/>
            </a:pPr>
            <a:endParaRPr lang="nl-BE" dirty="0" smtClean="0"/>
          </a:p>
        </p:txBody>
      </p:sp>
      <p:sp>
        <p:nvSpPr>
          <p:cNvPr id="4" name="Slide Number Placeholder 3"/>
          <p:cNvSpPr>
            <a:spLocks noGrp="1"/>
          </p:cNvSpPr>
          <p:nvPr>
            <p:ph type="sldNum" sz="quarter" idx="12"/>
          </p:nvPr>
        </p:nvSpPr>
        <p:spPr/>
        <p:txBody>
          <a:bodyPr/>
          <a:lstStyle/>
          <a:p>
            <a:fld id="{944E030A-861D-44C7-9376-23DEA71D2C2C}" type="slidenum">
              <a:rPr lang="en-US" smtClean="0"/>
              <a:t>12</a:t>
            </a:fld>
            <a:endParaRPr lang="en-US"/>
          </a:p>
        </p:txBody>
      </p:sp>
    </p:spTree>
    <p:extLst>
      <p:ext uri="{BB962C8B-B14F-4D97-AF65-F5344CB8AC3E}">
        <p14:creationId xmlns:p14="http://schemas.microsoft.com/office/powerpoint/2010/main" val="3982016090"/>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nl-BE" dirty="0" smtClean="0"/>
              <a:t>Toepassingsvoorwaarden </a:t>
            </a:r>
            <a:r>
              <a:rPr lang="nl-BE" i="1" dirty="0" smtClean="0"/>
              <a:t>(vervolg)</a:t>
            </a:r>
            <a:r>
              <a:rPr lang="nl-BE" dirty="0" smtClean="0"/>
              <a:t>:</a:t>
            </a:r>
            <a:endParaRPr lang="en-US" dirty="0"/>
          </a:p>
        </p:txBody>
      </p:sp>
      <p:sp>
        <p:nvSpPr>
          <p:cNvPr id="3" name="Content Placeholder 2"/>
          <p:cNvSpPr>
            <a:spLocks noGrp="1"/>
          </p:cNvSpPr>
          <p:nvPr>
            <p:ph idx="1"/>
          </p:nvPr>
        </p:nvSpPr>
        <p:spPr>
          <a:xfrm>
            <a:off x="467544" y="1628801"/>
            <a:ext cx="8229600" cy="4392488"/>
          </a:xfrm>
        </p:spPr>
        <p:txBody>
          <a:bodyPr>
            <a:normAutofit/>
          </a:bodyPr>
          <a:lstStyle/>
          <a:p>
            <a:pPr lvl="1"/>
            <a:r>
              <a:rPr lang="nl-BE" dirty="0" smtClean="0"/>
              <a:t>VB: </a:t>
            </a:r>
          </a:p>
          <a:p>
            <a:pPr lvl="2"/>
            <a:r>
              <a:rPr lang="nl-BE" dirty="0" smtClean="0"/>
              <a:t>brandverzekeringen voor hetzelfde kerkgebouw afgesloten door enerzijds de kerkfabriek en de gemeente</a:t>
            </a:r>
          </a:p>
          <a:p>
            <a:pPr lvl="2"/>
            <a:r>
              <a:rPr lang="nl-BE" dirty="0" smtClean="0"/>
              <a:t>Geen identiek verzekerbaar belang bij brandverzekering (eigenaars) en huurdersaansprakelijkheidsverzekering</a:t>
            </a:r>
          </a:p>
          <a:p>
            <a:pPr marL="914400" lvl="2" indent="0">
              <a:buNone/>
            </a:pPr>
            <a:endParaRPr lang="nl-BE" i="1" dirty="0"/>
          </a:p>
          <a:p>
            <a:pPr marL="457200" indent="-457200">
              <a:buFont typeface="+mj-lt"/>
              <a:buAutoNum type="arabicPeriod" startAt="2"/>
            </a:pPr>
            <a:r>
              <a:rPr lang="nl-BE" dirty="0" smtClean="0"/>
              <a:t>“Hetzelfde risico”</a:t>
            </a:r>
          </a:p>
          <a:p>
            <a:pPr lvl="1"/>
            <a:r>
              <a:rPr lang="nl-BE" dirty="0" smtClean="0"/>
              <a:t>Fontaine: </a:t>
            </a:r>
            <a:r>
              <a:rPr lang="nl-BE" i="1" dirty="0" smtClean="0"/>
              <a:t>“</a:t>
            </a:r>
            <a:r>
              <a:rPr lang="nl-BE" i="1" dirty="0" err="1" smtClean="0"/>
              <a:t>évenement</a:t>
            </a:r>
            <a:r>
              <a:rPr lang="nl-BE" i="1" dirty="0" smtClean="0"/>
              <a:t> </a:t>
            </a:r>
            <a:r>
              <a:rPr lang="nl-BE" i="1" dirty="0" err="1" smtClean="0"/>
              <a:t>incertain</a:t>
            </a:r>
            <a:r>
              <a:rPr lang="nl-BE" i="1" dirty="0" smtClean="0"/>
              <a:t> </a:t>
            </a:r>
            <a:r>
              <a:rPr lang="nl-BE" i="1" dirty="0" err="1" smtClean="0"/>
              <a:t>dont</a:t>
            </a:r>
            <a:r>
              <a:rPr lang="nl-BE" i="1" dirty="0" smtClean="0"/>
              <a:t> </a:t>
            </a:r>
            <a:r>
              <a:rPr lang="nl-BE" i="1" dirty="0" err="1" smtClean="0"/>
              <a:t>dépend</a:t>
            </a:r>
            <a:r>
              <a:rPr lang="nl-BE" i="1" dirty="0" smtClean="0"/>
              <a:t> la </a:t>
            </a:r>
            <a:r>
              <a:rPr lang="nl-BE" i="1" dirty="0" err="1" smtClean="0"/>
              <a:t>prestation</a:t>
            </a:r>
            <a:r>
              <a:rPr lang="nl-BE" i="1" dirty="0" smtClean="0"/>
              <a:t> de </a:t>
            </a:r>
            <a:r>
              <a:rPr lang="nl-BE" i="1" dirty="0" err="1" smtClean="0"/>
              <a:t>l’assureur</a:t>
            </a:r>
            <a:r>
              <a:rPr lang="nl-BE" i="1" dirty="0" smtClean="0"/>
              <a:t>”</a:t>
            </a:r>
            <a:r>
              <a:rPr lang="nl-BE" dirty="0" smtClean="0"/>
              <a:t> </a:t>
            </a:r>
          </a:p>
          <a:p>
            <a:pPr lvl="1"/>
            <a:r>
              <a:rPr lang="nl-BE" dirty="0" err="1" smtClean="0"/>
              <a:t>Quid</a:t>
            </a:r>
            <a:r>
              <a:rPr lang="nl-BE" dirty="0" smtClean="0"/>
              <a:t> bij materiële schade als gevolg van (gedekte) design-error in rubriek 1 ABR-polis en beroepsaansprakelijkheidsverzekering voor materiële schade afgesloten door studiebureau? </a:t>
            </a:r>
            <a:endParaRPr lang="nl-BE" dirty="0"/>
          </a:p>
          <a:p>
            <a:pPr marL="0" indent="0">
              <a:buNone/>
            </a:pPr>
            <a:endParaRPr lang="nl-BE" dirty="0" smtClean="0"/>
          </a:p>
          <a:p>
            <a:pPr marL="0" indent="0">
              <a:buNone/>
            </a:pPr>
            <a:endParaRPr lang="nl-BE" dirty="0" smtClean="0"/>
          </a:p>
        </p:txBody>
      </p:sp>
      <p:sp>
        <p:nvSpPr>
          <p:cNvPr id="4" name="Slide Number Placeholder 3"/>
          <p:cNvSpPr>
            <a:spLocks noGrp="1"/>
          </p:cNvSpPr>
          <p:nvPr>
            <p:ph type="sldNum" sz="quarter" idx="12"/>
          </p:nvPr>
        </p:nvSpPr>
        <p:spPr/>
        <p:txBody>
          <a:bodyPr/>
          <a:lstStyle/>
          <a:p>
            <a:fld id="{944E030A-861D-44C7-9376-23DEA71D2C2C}" type="slidenum">
              <a:rPr lang="en-US" smtClean="0"/>
              <a:t>13</a:t>
            </a:fld>
            <a:endParaRPr lang="en-US"/>
          </a:p>
        </p:txBody>
      </p:sp>
    </p:spTree>
    <p:extLst>
      <p:ext uri="{BB962C8B-B14F-4D97-AF65-F5344CB8AC3E}">
        <p14:creationId xmlns:p14="http://schemas.microsoft.com/office/powerpoint/2010/main" val="2703780882"/>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nl-BE" dirty="0" smtClean="0"/>
              <a:t>Toepassingsvoorwaarden </a:t>
            </a:r>
            <a:r>
              <a:rPr lang="nl-BE" i="1" dirty="0" smtClean="0"/>
              <a:t>(vervolg)</a:t>
            </a:r>
            <a:r>
              <a:rPr lang="nl-BE" dirty="0" smtClean="0"/>
              <a:t>:</a:t>
            </a:r>
            <a:endParaRPr lang="en-US" dirty="0"/>
          </a:p>
        </p:txBody>
      </p:sp>
      <p:sp>
        <p:nvSpPr>
          <p:cNvPr id="3" name="Content Placeholder 2"/>
          <p:cNvSpPr>
            <a:spLocks noGrp="1"/>
          </p:cNvSpPr>
          <p:nvPr>
            <p:ph idx="1"/>
          </p:nvPr>
        </p:nvSpPr>
        <p:spPr>
          <a:xfrm>
            <a:off x="467544" y="1628801"/>
            <a:ext cx="8229600" cy="4392488"/>
          </a:xfrm>
        </p:spPr>
        <p:txBody>
          <a:bodyPr>
            <a:normAutofit/>
          </a:bodyPr>
          <a:lstStyle/>
          <a:p>
            <a:pPr marL="457200" indent="-457200">
              <a:buFont typeface="+mj-lt"/>
              <a:buAutoNum type="arabicPeriod" startAt="3"/>
            </a:pPr>
            <a:r>
              <a:rPr lang="nl-BE" dirty="0" smtClean="0"/>
              <a:t>“Onderscheiden verzekeraars”</a:t>
            </a:r>
          </a:p>
          <a:p>
            <a:pPr lvl="1"/>
            <a:r>
              <a:rPr lang="nl-BE" dirty="0" smtClean="0"/>
              <a:t>Maar: </a:t>
            </a:r>
          </a:p>
          <a:p>
            <a:pPr lvl="2"/>
            <a:r>
              <a:rPr lang="nl-BE" dirty="0" smtClean="0"/>
              <a:t>Verzekeraars die behoren tot eenzelfde groep?</a:t>
            </a:r>
          </a:p>
          <a:p>
            <a:pPr lvl="2"/>
            <a:r>
              <a:rPr lang="nl-BE" dirty="0" smtClean="0"/>
              <a:t>Verschillende panels bij medeverzekeringen.</a:t>
            </a:r>
          </a:p>
          <a:p>
            <a:pPr lvl="2"/>
            <a:endParaRPr lang="nl-BE" dirty="0"/>
          </a:p>
          <a:p>
            <a:pPr marL="457200" indent="-457200">
              <a:buFont typeface="+mj-lt"/>
              <a:buAutoNum type="arabicPeriod" startAt="3"/>
            </a:pPr>
            <a:r>
              <a:rPr lang="nl-BE" dirty="0" smtClean="0"/>
              <a:t>“Gelijktijdigheid van dekking”</a:t>
            </a:r>
            <a:endParaRPr lang="nl-BE" dirty="0"/>
          </a:p>
          <a:p>
            <a:pPr lvl="1"/>
            <a:r>
              <a:rPr lang="nl-BE" dirty="0" smtClean="0"/>
              <a:t>Dus: geen samenloop bij </a:t>
            </a:r>
            <a:r>
              <a:rPr lang="nl-BE" u="sng" dirty="0" smtClean="0"/>
              <a:t>opeenvolgende</a:t>
            </a:r>
            <a:r>
              <a:rPr lang="nl-BE" dirty="0" smtClean="0"/>
              <a:t> verzekeringen in de tijd</a:t>
            </a:r>
            <a:endParaRPr lang="nl-BE" dirty="0"/>
          </a:p>
          <a:p>
            <a:pPr marL="914400" lvl="2" indent="0">
              <a:buNone/>
            </a:pPr>
            <a:endParaRPr lang="nl-BE" dirty="0" smtClean="0"/>
          </a:p>
          <a:p>
            <a:pPr marL="457200" indent="-457200">
              <a:buFont typeface="+mj-lt"/>
              <a:buAutoNum type="arabicPeriod" startAt="3"/>
            </a:pPr>
            <a:r>
              <a:rPr lang="nl-BE" dirty="0" smtClean="0"/>
              <a:t>Verzekerde waarden (limieten overstijgen verzekerbaar belang?)</a:t>
            </a:r>
            <a:endParaRPr lang="nl-BE" dirty="0"/>
          </a:p>
          <a:p>
            <a:pPr lvl="1"/>
            <a:r>
              <a:rPr lang="nl-BE" dirty="0" smtClean="0"/>
              <a:t>Rb. Namen, 25 oktober 2001</a:t>
            </a:r>
            <a:endParaRPr lang="nl-BE" dirty="0"/>
          </a:p>
          <a:p>
            <a:pPr marL="914400" lvl="2" indent="0">
              <a:buNone/>
            </a:pPr>
            <a:endParaRPr lang="nl-BE" dirty="0"/>
          </a:p>
          <a:p>
            <a:pPr marL="914400" lvl="2" indent="0">
              <a:buNone/>
            </a:pPr>
            <a:endParaRPr lang="nl-BE" dirty="0"/>
          </a:p>
          <a:p>
            <a:pPr marL="914400" lvl="2" indent="0">
              <a:buNone/>
            </a:pPr>
            <a:endParaRPr lang="nl-BE" dirty="0" smtClean="0"/>
          </a:p>
          <a:p>
            <a:pPr lvl="2"/>
            <a:endParaRPr lang="nl-BE" dirty="0"/>
          </a:p>
          <a:p>
            <a:pPr lvl="2"/>
            <a:endParaRPr lang="nl-BE" sz="2400" dirty="0"/>
          </a:p>
          <a:p>
            <a:pPr lvl="2"/>
            <a:endParaRPr lang="nl-BE" dirty="0"/>
          </a:p>
          <a:p>
            <a:pPr marL="0" indent="0">
              <a:buNone/>
            </a:pPr>
            <a:endParaRPr lang="nl-BE" dirty="0" smtClean="0"/>
          </a:p>
          <a:p>
            <a:pPr marL="0" indent="0">
              <a:buNone/>
            </a:pPr>
            <a:endParaRPr lang="nl-BE" dirty="0" smtClean="0"/>
          </a:p>
        </p:txBody>
      </p:sp>
      <p:sp>
        <p:nvSpPr>
          <p:cNvPr id="4" name="Slide Number Placeholder 3"/>
          <p:cNvSpPr>
            <a:spLocks noGrp="1"/>
          </p:cNvSpPr>
          <p:nvPr>
            <p:ph type="sldNum" sz="quarter" idx="12"/>
          </p:nvPr>
        </p:nvSpPr>
        <p:spPr/>
        <p:txBody>
          <a:bodyPr/>
          <a:lstStyle/>
          <a:p>
            <a:fld id="{944E030A-861D-44C7-9376-23DEA71D2C2C}" type="slidenum">
              <a:rPr lang="en-US" smtClean="0"/>
              <a:t>14</a:t>
            </a:fld>
            <a:endParaRPr lang="en-US"/>
          </a:p>
        </p:txBody>
      </p:sp>
    </p:spTree>
    <p:extLst>
      <p:ext uri="{BB962C8B-B14F-4D97-AF65-F5344CB8AC3E}">
        <p14:creationId xmlns:p14="http://schemas.microsoft.com/office/powerpoint/2010/main" val="44284375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nl-BE" dirty="0" smtClean="0"/>
              <a:t>Toepassingsvoorwaarden </a:t>
            </a:r>
            <a:r>
              <a:rPr lang="nl-BE" i="1" dirty="0" smtClean="0"/>
              <a:t>(vervolg)</a:t>
            </a:r>
            <a:r>
              <a:rPr lang="nl-BE" dirty="0" smtClean="0"/>
              <a:t>:</a:t>
            </a:r>
            <a:endParaRPr lang="en-US" dirty="0"/>
          </a:p>
        </p:txBody>
      </p:sp>
      <p:sp>
        <p:nvSpPr>
          <p:cNvPr id="3" name="Content Placeholder 2"/>
          <p:cNvSpPr>
            <a:spLocks noGrp="1"/>
          </p:cNvSpPr>
          <p:nvPr>
            <p:ph idx="1"/>
          </p:nvPr>
        </p:nvSpPr>
        <p:spPr>
          <a:xfrm>
            <a:off x="467544" y="1628801"/>
            <a:ext cx="8229600" cy="4392488"/>
          </a:xfrm>
        </p:spPr>
        <p:txBody>
          <a:bodyPr>
            <a:normAutofit/>
          </a:bodyPr>
          <a:lstStyle/>
          <a:p>
            <a:pPr marL="457200" indent="-457200">
              <a:buFont typeface="+mj-lt"/>
              <a:buAutoNum type="arabicPeriod" startAt="6"/>
            </a:pPr>
            <a:r>
              <a:rPr lang="nl-BE" dirty="0" smtClean="0"/>
              <a:t>Identiteit van verzekerd goed</a:t>
            </a:r>
          </a:p>
          <a:p>
            <a:pPr lvl="2"/>
            <a:endParaRPr lang="nl-BE" dirty="0"/>
          </a:p>
          <a:p>
            <a:pPr marL="457200" indent="-457200">
              <a:buFont typeface="+mj-lt"/>
              <a:buAutoNum type="arabicPeriod" startAt="6"/>
            </a:pPr>
            <a:r>
              <a:rPr lang="nl-BE" dirty="0" smtClean="0"/>
              <a:t>Er moet dekking zijn onder de verschillende polissen. </a:t>
            </a:r>
          </a:p>
          <a:p>
            <a:pPr lvl="1"/>
            <a:r>
              <a:rPr lang="nl-BE" dirty="0" smtClean="0"/>
              <a:t>Dus: geen toepassing van uitsluitingsclausules of vervalclausules in één van de polissen. </a:t>
            </a:r>
            <a:endParaRPr lang="nl-BE" dirty="0"/>
          </a:p>
          <a:p>
            <a:pPr marL="914400" lvl="2" indent="0">
              <a:buNone/>
            </a:pPr>
            <a:endParaRPr lang="nl-BE" dirty="0" smtClean="0"/>
          </a:p>
          <a:p>
            <a:pPr marL="914400" lvl="2" indent="0">
              <a:buNone/>
            </a:pPr>
            <a:endParaRPr lang="nl-BE" dirty="0"/>
          </a:p>
          <a:p>
            <a:pPr marL="914400" lvl="2" indent="0">
              <a:buNone/>
            </a:pPr>
            <a:endParaRPr lang="nl-BE" dirty="0"/>
          </a:p>
          <a:p>
            <a:pPr marL="914400" lvl="2" indent="0">
              <a:buNone/>
            </a:pPr>
            <a:endParaRPr lang="nl-BE" dirty="0" smtClean="0"/>
          </a:p>
          <a:p>
            <a:pPr lvl="2"/>
            <a:endParaRPr lang="nl-BE" dirty="0"/>
          </a:p>
          <a:p>
            <a:pPr lvl="2"/>
            <a:endParaRPr lang="nl-BE" sz="2400" dirty="0"/>
          </a:p>
          <a:p>
            <a:pPr lvl="2"/>
            <a:endParaRPr lang="nl-BE" dirty="0"/>
          </a:p>
          <a:p>
            <a:pPr marL="0" indent="0">
              <a:buNone/>
            </a:pPr>
            <a:endParaRPr lang="nl-BE" dirty="0" smtClean="0"/>
          </a:p>
          <a:p>
            <a:pPr marL="0" indent="0">
              <a:buNone/>
            </a:pPr>
            <a:endParaRPr lang="nl-BE" dirty="0" smtClean="0"/>
          </a:p>
        </p:txBody>
      </p:sp>
      <p:sp>
        <p:nvSpPr>
          <p:cNvPr id="4" name="Slide Number Placeholder 3"/>
          <p:cNvSpPr>
            <a:spLocks noGrp="1"/>
          </p:cNvSpPr>
          <p:nvPr>
            <p:ph type="sldNum" sz="quarter" idx="12"/>
          </p:nvPr>
        </p:nvSpPr>
        <p:spPr/>
        <p:txBody>
          <a:bodyPr/>
          <a:lstStyle/>
          <a:p>
            <a:fld id="{944E030A-861D-44C7-9376-23DEA71D2C2C}" type="slidenum">
              <a:rPr lang="en-US" smtClean="0"/>
              <a:t>15</a:t>
            </a:fld>
            <a:endParaRPr lang="en-US"/>
          </a:p>
        </p:txBody>
      </p:sp>
    </p:spTree>
    <p:extLst>
      <p:ext uri="{BB962C8B-B14F-4D97-AF65-F5344CB8AC3E}">
        <p14:creationId xmlns:p14="http://schemas.microsoft.com/office/powerpoint/2010/main" val="62146475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nl-BE" dirty="0" smtClean="0"/>
              <a:t>3. 	Gevolgen van samenloop van 	verzekeringen</a:t>
            </a:r>
            <a:endParaRPr lang="en-US" dirty="0"/>
          </a:p>
        </p:txBody>
      </p:sp>
      <p:sp>
        <p:nvSpPr>
          <p:cNvPr id="3" name="Content Placeholder 2"/>
          <p:cNvSpPr>
            <a:spLocks noGrp="1"/>
          </p:cNvSpPr>
          <p:nvPr>
            <p:ph idx="1"/>
          </p:nvPr>
        </p:nvSpPr>
        <p:spPr>
          <a:xfrm>
            <a:off x="467544" y="1916832"/>
            <a:ext cx="8229600" cy="4525963"/>
          </a:xfrm>
        </p:spPr>
        <p:txBody>
          <a:bodyPr>
            <a:normAutofit/>
          </a:bodyPr>
          <a:lstStyle/>
          <a:p>
            <a:pPr marL="457200" indent="-457200">
              <a:buAutoNum type="alphaUcPeriod"/>
            </a:pPr>
            <a:r>
              <a:rPr lang="nl-BE" dirty="0" smtClean="0"/>
              <a:t>Verzekerde kan zich keren tegen verzekeraar/polis van zijn keuze.</a:t>
            </a:r>
          </a:p>
          <a:p>
            <a:pPr marL="0" indent="0">
              <a:buNone/>
            </a:pPr>
            <a:endParaRPr lang="nl-BE" dirty="0" smtClean="0"/>
          </a:p>
          <a:p>
            <a:pPr marL="457200" indent="-457200">
              <a:buFont typeface="+mj-lt"/>
              <a:buAutoNum type="alphaUcPeriod" startAt="2"/>
            </a:pPr>
            <a:r>
              <a:rPr lang="nl-BE" dirty="0" smtClean="0"/>
              <a:t>Verzekeraar kan zich niet verschuilen achter eventuele “NA-U” of “subsidiariteitsclausules” in zijn polis en moet schade vergoeden conform zijn polis.</a:t>
            </a:r>
          </a:p>
          <a:p>
            <a:pPr marL="0" indent="0">
              <a:buNone/>
            </a:pPr>
            <a:endParaRPr lang="nl-BE" dirty="0" smtClean="0"/>
          </a:p>
          <a:p>
            <a:pPr marL="457200" indent="-457200">
              <a:buFont typeface="+mj-lt"/>
              <a:buAutoNum type="alphaUcPeriod" startAt="3"/>
            </a:pPr>
            <a:r>
              <a:rPr lang="nl-BE" dirty="0" smtClean="0"/>
              <a:t>Na uitkering, kan de vergoedende verzekeraar recupereren bij de andere “samenloop-verzekeraars” op grond van Artikel 99 §2 Wet 04/04/2014.</a:t>
            </a:r>
          </a:p>
          <a:p>
            <a:pPr marL="0" indent="0">
              <a:buNone/>
            </a:pPr>
            <a:endParaRPr lang="nl-BE" dirty="0" smtClean="0"/>
          </a:p>
        </p:txBody>
      </p:sp>
      <p:sp>
        <p:nvSpPr>
          <p:cNvPr id="4" name="Slide Number Placeholder 3"/>
          <p:cNvSpPr>
            <a:spLocks noGrp="1"/>
          </p:cNvSpPr>
          <p:nvPr>
            <p:ph type="sldNum" sz="quarter" idx="12"/>
          </p:nvPr>
        </p:nvSpPr>
        <p:spPr/>
        <p:txBody>
          <a:bodyPr/>
          <a:lstStyle/>
          <a:p>
            <a:fld id="{944E030A-861D-44C7-9376-23DEA71D2C2C}" type="slidenum">
              <a:rPr lang="en-US" smtClean="0"/>
              <a:t>16</a:t>
            </a:fld>
            <a:endParaRPr lang="en-US"/>
          </a:p>
        </p:txBody>
      </p:sp>
    </p:spTree>
    <p:extLst>
      <p:ext uri="{BB962C8B-B14F-4D97-AF65-F5344CB8AC3E}">
        <p14:creationId xmlns:p14="http://schemas.microsoft.com/office/powerpoint/2010/main" val="361167602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4704"/>
            <a:ext cx="8229600" cy="5361459"/>
          </a:xfrm>
        </p:spPr>
        <p:txBody>
          <a:bodyPr/>
          <a:lstStyle/>
          <a:p>
            <a:pPr marL="457200" indent="-457200">
              <a:buFont typeface="+mj-lt"/>
              <a:buAutoNum type="arabicParenR"/>
            </a:pPr>
            <a:r>
              <a:rPr lang="nl-BE" dirty="0" smtClean="0"/>
              <a:t>Verzekeraars sluiten specifiek akkoord over verdeling schadevergoeding voor specifiek schadegeval.</a:t>
            </a:r>
          </a:p>
          <a:p>
            <a:pPr marL="0" indent="0">
              <a:buNone/>
            </a:pPr>
            <a:endParaRPr lang="nl-BE" dirty="0" smtClean="0"/>
          </a:p>
          <a:p>
            <a:pPr marL="457200" indent="-457200">
              <a:buFont typeface="+mj-lt"/>
              <a:buAutoNum type="arabicParenR" startAt="2"/>
            </a:pPr>
            <a:r>
              <a:rPr lang="nl-BE" dirty="0" smtClean="0"/>
              <a:t>Geen specifiek akkoord: toepassing van “</a:t>
            </a:r>
            <a:r>
              <a:rPr lang="nl-BE" dirty="0" err="1" smtClean="0"/>
              <a:t>Assuralia</a:t>
            </a:r>
            <a:r>
              <a:rPr lang="nl-BE" dirty="0" smtClean="0"/>
              <a:t>-overeenkomst betreffende Artikel 45 WLVO” van januari 1997.</a:t>
            </a:r>
          </a:p>
          <a:p>
            <a:pPr lvl="1"/>
            <a:r>
              <a:rPr lang="nl-BE" dirty="0" smtClean="0"/>
              <a:t>Voorwaarde: samenloop-verzekeraars moeten “toegetreden ondernemingen” zijn tot de </a:t>
            </a:r>
            <a:r>
              <a:rPr lang="nl-BE" dirty="0" err="1" smtClean="0"/>
              <a:t>Assuralia</a:t>
            </a:r>
            <a:r>
              <a:rPr lang="nl-BE" dirty="0" smtClean="0"/>
              <a:t>-conventie. </a:t>
            </a:r>
          </a:p>
          <a:p>
            <a:pPr lvl="1"/>
            <a:r>
              <a:rPr lang="nl-BE" dirty="0" smtClean="0"/>
              <a:t>Bepaalt welke verzekeraar prioritair moet tussenkomen.</a:t>
            </a:r>
          </a:p>
          <a:p>
            <a:pPr lvl="1"/>
            <a:r>
              <a:rPr lang="nl-BE" dirty="0" smtClean="0"/>
              <a:t>Relevant voor ABR: </a:t>
            </a:r>
          </a:p>
          <a:p>
            <a:pPr lvl="1"/>
            <a:endParaRPr lang="nl-BE" dirty="0"/>
          </a:p>
          <a:p>
            <a:pPr lvl="1"/>
            <a:endParaRPr lang="nl-BE" dirty="0" smtClean="0"/>
          </a:p>
          <a:p>
            <a:pPr lvl="1"/>
            <a:endParaRPr lang="nl-BE" dirty="0" smtClean="0"/>
          </a:p>
          <a:p>
            <a:pPr marL="457200" indent="-457200">
              <a:buFont typeface="+mj-lt"/>
              <a:buAutoNum type="arabicParenR" startAt="2"/>
            </a:pPr>
            <a:endParaRPr lang="nl-BE" dirty="0" smtClean="0"/>
          </a:p>
          <a:p>
            <a:endParaRPr lang="en-US" dirty="0"/>
          </a:p>
        </p:txBody>
      </p:sp>
      <p:sp>
        <p:nvSpPr>
          <p:cNvPr id="2" name="Slide Number Placeholder 1"/>
          <p:cNvSpPr>
            <a:spLocks noGrp="1"/>
          </p:cNvSpPr>
          <p:nvPr>
            <p:ph type="sldNum" sz="quarter" idx="12"/>
          </p:nvPr>
        </p:nvSpPr>
        <p:spPr/>
        <p:txBody>
          <a:bodyPr/>
          <a:lstStyle/>
          <a:p>
            <a:fld id="{944E030A-861D-44C7-9376-23DEA71D2C2C}" type="slidenum">
              <a:rPr lang="en-US" smtClean="0"/>
              <a:t>17</a:t>
            </a:fld>
            <a:endParaRPr lang="en-US"/>
          </a:p>
        </p:txBody>
      </p:sp>
    </p:spTree>
    <p:extLst>
      <p:ext uri="{BB962C8B-B14F-4D97-AF65-F5344CB8AC3E}">
        <p14:creationId xmlns:p14="http://schemas.microsoft.com/office/powerpoint/2010/main" val="31172049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4704"/>
            <a:ext cx="8229600" cy="5361459"/>
          </a:xfrm>
        </p:spPr>
        <p:txBody>
          <a:bodyPr>
            <a:noAutofit/>
          </a:bodyPr>
          <a:lstStyle/>
          <a:p>
            <a:pPr marL="1314450" lvl="2" indent="-400050">
              <a:buFont typeface="+mj-lt"/>
              <a:buAutoNum type="romanLcPeriod"/>
            </a:pPr>
            <a:r>
              <a:rPr lang="nl-NL" dirty="0" smtClean="0"/>
              <a:t>§4</a:t>
            </a:r>
            <a:endParaRPr lang="en-US" dirty="0" smtClean="0"/>
          </a:p>
          <a:p>
            <a:pPr marL="1371600" lvl="3" indent="0">
              <a:buNone/>
            </a:pPr>
            <a:r>
              <a:rPr lang="nl-NL" sz="1800" i="1" dirty="0" smtClean="0">
                <a:latin typeface="Arial" panose="020B0604020202020204" pitchFamily="34" charset="0"/>
                <a:cs typeface="Arial" panose="020B0604020202020204" pitchFamily="34" charset="0"/>
              </a:rPr>
              <a:t>“Een </a:t>
            </a:r>
            <a:r>
              <a:rPr lang="nl-NL" sz="1800" i="1" dirty="0">
                <a:latin typeface="Arial" panose="020B0604020202020204" pitchFamily="34" charset="0"/>
                <a:cs typeface="Arial" panose="020B0604020202020204" pitchFamily="34" charset="0"/>
              </a:rPr>
              <a:t>waarborg van extra-contractuele aansprakelijkheid die in een zaakschade-verzekeringscontract is opgenomen, heeft een aanvullend karakter tegenover een Burgerrechtelijke </a:t>
            </a:r>
            <a:r>
              <a:rPr lang="nl-NL" sz="1800" i="1" dirty="0" err="1" smtClean="0">
                <a:latin typeface="Arial" panose="020B0604020202020204" pitchFamily="34" charset="0"/>
                <a:cs typeface="Arial" panose="020B0604020202020204" pitchFamily="34" charset="0"/>
              </a:rPr>
              <a:t>Aansprakelijkheids-verzekering</a:t>
            </a:r>
            <a:r>
              <a:rPr lang="nl-NL" sz="1800" i="1" dirty="0" smtClean="0">
                <a:latin typeface="Arial" panose="020B0604020202020204" pitchFamily="34" charset="0"/>
                <a:cs typeface="Arial" panose="020B0604020202020204" pitchFamily="34" charset="0"/>
              </a:rPr>
              <a:t>.</a:t>
            </a:r>
          </a:p>
          <a:p>
            <a:pPr marL="1371600" lvl="3" indent="0">
              <a:buNone/>
            </a:pPr>
            <a:r>
              <a:rPr lang="nl-NL" sz="1800" i="1" dirty="0" smtClean="0">
                <a:latin typeface="Arial" panose="020B0604020202020204" pitchFamily="34" charset="0"/>
                <a:cs typeface="Arial" panose="020B0604020202020204" pitchFamily="34" charset="0"/>
              </a:rPr>
              <a:t>UITZONDERING </a:t>
            </a:r>
            <a:r>
              <a:rPr lang="nl-NL" sz="1800" i="1" dirty="0">
                <a:latin typeface="Arial" panose="020B0604020202020204" pitchFamily="34" charset="0"/>
                <a:cs typeface="Arial" panose="020B0604020202020204" pitchFamily="34" charset="0"/>
              </a:rPr>
              <a:t>: de risico's vuur, brand, rook en ontploffing (in de waarborg Extra-Contractuele BA) blijven prioritair gedekt door de </a:t>
            </a:r>
            <a:r>
              <a:rPr lang="nl-NL" sz="1800" i="1" dirty="0" smtClean="0">
                <a:latin typeface="Arial" panose="020B0604020202020204" pitchFamily="34" charset="0"/>
                <a:cs typeface="Arial" panose="020B0604020202020204" pitchFamily="34" charset="0"/>
              </a:rPr>
              <a:t>Brandverzekeraar.”</a:t>
            </a:r>
          </a:p>
          <a:p>
            <a:pPr marL="1371600" lvl="3" indent="0">
              <a:buNone/>
            </a:pPr>
            <a:endParaRPr lang="nl-NL" sz="1800" i="1" dirty="0" smtClean="0">
              <a:latin typeface="Arial" panose="020B0604020202020204" pitchFamily="34" charset="0"/>
              <a:cs typeface="Arial" panose="020B0604020202020204" pitchFamily="34" charset="0"/>
            </a:endParaRPr>
          </a:p>
          <a:p>
            <a:pPr marL="1371600" lvl="3" indent="0">
              <a:buNone/>
            </a:pPr>
            <a:r>
              <a:rPr lang="nl-NL" sz="1800" dirty="0" smtClean="0">
                <a:latin typeface="Arial" panose="020B0604020202020204" pitchFamily="34" charset="0"/>
                <a:cs typeface="Arial" panose="020B0604020202020204" pitchFamily="34" charset="0"/>
              </a:rPr>
              <a:t>Maar </a:t>
            </a:r>
            <a:r>
              <a:rPr lang="nl-NL" sz="1800" dirty="0">
                <a:latin typeface="Arial" panose="020B0604020202020204" pitchFamily="34" charset="0"/>
                <a:cs typeface="Arial" panose="020B0604020202020204" pitchFamily="34" charset="0"/>
              </a:rPr>
              <a:t>§4 regelt niet de mogelijke samenloop (?) tussen dekking onder “materiële schade” (sectie I) ABR-polis en beroepsaansprakelijkheids-verzekering. </a:t>
            </a:r>
            <a:endParaRPr lang="en-US" sz="1800" dirty="0">
              <a:latin typeface="Arial" panose="020B0604020202020204" pitchFamily="34" charset="0"/>
              <a:cs typeface="Arial" panose="020B0604020202020204" pitchFamily="34" charset="0"/>
            </a:endParaRPr>
          </a:p>
          <a:p>
            <a:pPr marL="1371600" lvl="3" indent="0">
              <a:buNone/>
            </a:pPr>
            <a:endParaRPr lang="nl-NL" sz="1800" i="1" dirty="0" smtClean="0">
              <a:latin typeface="Arial" panose="020B0604020202020204" pitchFamily="34" charset="0"/>
              <a:cs typeface="Arial" panose="020B0604020202020204" pitchFamily="34" charset="0"/>
            </a:endParaRPr>
          </a:p>
          <a:p>
            <a:pPr marL="1371600" lvl="3" indent="0">
              <a:buNone/>
            </a:pPr>
            <a:endParaRPr lang="nl-NL" sz="1800" i="1" dirty="0" smtClean="0">
              <a:latin typeface="Arial" panose="020B0604020202020204" pitchFamily="34" charset="0"/>
              <a:cs typeface="Arial" panose="020B0604020202020204" pitchFamily="34" charset="0"/>
            </a:endParaRPr>
          </a:p>
          <a:p>
            <a:pPr marL="457200" lvl="1" indent="0">
              <a:buNone/>
            </a:pPr>
            <a:r>
              <a:rPr lang="nl-NL" dirty="0" smtClean="0"/>
              <a:t>	</a:t>
            </a:r>
            <a:endParaRPr lang="en-US" dirty="0"/>
          </a:p>
        </p:txBody>
      </p:sp>
      <p:sp>
        <p:nvSpPr>
          <p:cNvPr id="2" name="Slide Number Placeholder 1"/>
          <p:cNvSpPr>
            <a:spLocks noGrp="1"/>
          </p:cNvSpPr>
          <p:nvPr>
            <p:ph type="sldNum" sz="quarter" idx="12"/>
          </p:nvPr>
        </p:nvSpPr>
        <p:spPr/>
        <p:txBody>
          <a:bodyPr/>
          <a:lstStyle/>
          <a:p>
            <a:fld id="{944E030A-861D-44C7-9376-23DEA71D2C2C}" type="slidenum">
              <a:rPr lang="en-US" smtClean="0"/>
              <a:t>18</a:t>
            </a:fld>
            <a:endParaRPr lang="en-US"/>
          </a:p>
        </p:txBody>
      </p:sp>
    </p:spTree>
    <p:extLst>
      <p:ext uri="{BB962C8B-B14F-4D97-AF65-F5344CB8AC3E}">
        <p14:creationId xmlns:p14="http://schemas.microsoft.com/office/powerpoint/2010/main" val="28741278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4704"/>
            <a:ext cx="8229600" cy="5361459"/>
          </a:xfrm>
        </p:spPr>
        <p:txBody>
          <a:bodyPr>
            <a:noAutofit/>
          </a:bodyPr>
          <a:lstStyle/>
          <a:p>
            <a:pPr marL="1314450" lvl="2" indent="-400050">
              <a:buFont typeface="+mj-lt"/>
              <a:buAutoNum type="romanLcPeriod" startAt="2"/>
            </a:pPr>
            <a:r>
              <a:rPr lang="nl-NL" dirty="0" smtClean="0"/>
              <a:t>§5</a:t>
            </a:r>
            <a:endParaRPr lang="en-US" dirty="0" smtClean="0"/>
          </a:p>
          <a:p>
            <a:pPr marL="1371600" lvl="3" indent="0">
              <a:buNone/>
            </a:pPr>
            <a:r>
              <a:rPr lang="nl-NL" sz="1800" i="1" dirty="0" smtClean="0">
                <a:latin typeface="Arial" panose="020B0604020202020204" pitchFamily="34" charset="0"/>
                <a:cs typeface="Arial" panose="020B0604020202020204" pitchFamily="34" charset="0"/>
              </a:rPr>
              <a:t>“Inzake </a:t>
            </a:r>
            <a:r>
              <a:rPr lang="nl-NL" sz="1800" i="1" dirty="0">
                <a:latin typeface="Arial" panose="020B0604020202020204" pitchFamily="34" charset="0"/>
                <a:cs typeface="Arial" panose="020B0604020202020204" pitchFamily="34" charset="0"/>
              </a:rPr>
              <a:t>zaakschadeverzekeringen geeft de samenloop tussen twee contracten die hetzelfde goed verzekeren, aanleiding tot een evenredige regeling, zoals bepaald bij art. 45, §2, 1° van de wet van 25 juni 1992.</a:t>
            </a:r>
          </a:p>
          <a:p>
            <a:pPr marL="1371600" lvl="3" indent="0">
              <a:buNone/>
            </a:pPr>
            <a:r>
              <a:rPr lang="nl-NL" sz="1800" i="1" dirty="0">
                <a:latin typeface="Arial" panose="020B0604020202020204" pitchFamily="34" charset="0"/>
                <a:cs typeface="Arial" panose="020B0604020202020204" pitchFamily="34" charset="0"/>
              </a:rPr>
              <a:t>UITZONDERING : samenloop tussen een specifiek contract en een algemeen contract : het specifieke contract komt prioritair tussen</a:t>
            </a:r>
            <a:r>
              <a:rPr lang="nl-NL" sz="1800" i="1" dirty="0" smtClean="0">
                <a:latin typeface="Arial" panose="020B0604020202020204" pitchFamily="34" charset="0"/>
                <a:cs typeface="Arial" panose="020B0604020202020204" pitchFamily="34" charset="0"/>
              </a:rPr>
              <a:t>.”</a:t>
            </a:r>
            <a:endParaRPr lang="nl-NL" sz="1800" i="1" dirty="0">
              <a:latin typeface="Arial" panose="020B0604020202020204" pitchFamily="34" charset="0"/>
              <a:cs typeface="Arial" panose="020B0604020202020204" pitchFamily="34" charset="0"/>
            </a:endParaRPr>
          </a:p>
          <a:p>
            <a:pPr marL="1371600" lvl="3" indent="0">
              <a:buNone/>
            </a:pPr>
            <a:endParaRPr lang="nl-NL" sz="1800" i="1" dirty="0" smtClean="0">
              <a:latin typeface="Arial" panose="020B0604020202020204" pitchFamily="34" charset="0"/>
              <a:cs typeface="Arial" panose="020B0604020202020204" pitchFamily="34" charset="0"/>
            </a:endParaRPr>
          </a:p>
          <a:p>
            <a:pPr marL="1371600" lvl="3" indent="0">
              <a:buNone/>
            </a:pPr>
            <a:r>
              <a:rPr lang="nl-NL" sz="1800" dirty="0" smtClean="0">
                <a:latin typeface="Arial" panose="020B0604020202020204" pitchFamily="34" charset="0"/>
                <a:cs typeface="Arial" panose="020B0604020202020204" pitchFamily="34" charset="0"/>
              </a:rPr>
              <a:t>Op grond van §5 </a:t>
            </a:r>
            <a:r>
              <a:rPr lang="nl-NL" sz="1800" dirty="0" err="1" smtClean="0">
                <a:latin typeface="Arial" panose="020B0604020202020204" pitchFamily="34" charset="0"/>
                <a:cs typeface="Arial" panose="020B0604020202020204" pitchFamily="34" charset="0"/>
              </a:rPr>
              <a:t>Assuralia</a:t>
            </a:r>
            <a:r>
              <a:rPr lang="nl-NL" sz="1800" dirty="0" smtClean="0">
                <a:latin typeface="Arial" panose="020B0604020202020204" pitchFamily="34" charset="0"/>
                <a:cs typeface="Arial" panose="020B0604020202020204" pitchFamily="34" charset="0"/>
              </a:rPr>
              <a:t>-conventie kan mogelijks geargumenteerd worden dat de ABR-polis als “specifiek contract” prioritair voor de beroepsaansprakelijkheidsverzekering moet tussenkomen. </a:t>
            </a:r>
          </a:p>
          <a:p>
            <a:pPr marL="1371600" lvl="3" indent="0">
              <a:buNone/>
            </a:pPr>
            <a:endParaRPr lang="nl-NL" sz="1800" dirty="0">
              <a:latin typeface="Arial" panose="020B0604020202020204" pitchFamily="34" charset="0"/>
              <a:cs typeface="Arial" panose="020B0604020202020204" pitchFamily="34" charset="0"/>
            </a:endParaRPr>
          </a:p>
          <a:p>
            <a:pPr marL="1371600" lvl="3" indent="0">
              <a:buNone/>
            </a:pPr>
            <a:r>
              <a:rPr lang="nl-NL" sz="1800" dirty="0" smtClean="0">
                <a:latin typeface="Arial" panose="020B0604020202020204" pitchFamily="34" charset="0"/>
                <a:cs typeface="Arial" panose="020B0604020202020204" pitchFamily="34" charset="0"/>
              </a:rPr>
              <a:t>Antwerpen, 23 februari 2005: geschillen over de </a:t>
            </a:r>
            <a:r>
              <a:rPr lang="nl-NL" sz="1800" dirty="0" err="1" smtClean="0">
                <a:latin typeface="Arial" panose="020B0604020202020204" pitchFamily="34" charset="0"/>
                <a:cs typeface="Arial" panose="020B0604020202020204" pitchFamily="34" charset="0"/>
              </a:rPr>
              <a:t>Assuralia</a:t>
            </a:r>
            <a:r>
              <a:rPr lang="nl-NL" sz="1800" dirty="0">
                <a:latin typeface="Arial" panose="020B0604020202020204" pitchFamily="34" charset="0"/>
                <a:cs typeface="Arial" panose="020B0604020202020204" pitchFamily="34" charset="0"/>
              </a:rPr>
              <a:t>-</a:t>
            </a:r>
            <a:r>
              <a:rPr lang="nl-NL" sz="1800" dirty="0" smtClean="0">
                <a:latin typeface="Arial" panose="020B0604020202020204" pitchFamily="34" charset="0"/>
                <a:cs typeface="Arial" panose="020B0604020202020204" pitchFamily="34" charset="0"/>
              </a:rPr>
              <a:t>conventie tussen toegetreden verzekeraars moeten beslecht worden door de Toepassingscommissie en </a:t>
            </a:r>
            <a:r>
              <a:rPr lang="nl-NL" sz="1800" u="sng" dirty="0" smtClean="0">
                <a:latin typeface="Arial" panose="020B0604020202020204" pitchFamily="34" charset="0"/>
                <a:cs typeface="Arial" panose="020B0604020202020204" pitchFamily="34" charset="0"/>
              </a:rPr>
              <a:t>niet</a:t>
            </a:r>
            <a:r>
              <a:rPr lang="nl-NL" sz="1800" dirty="0" smtClean="0">
                <a:latin typeface="Arial" panose="020B0604020202020204" pitchFamily="34" charset="0"/>
                <a:cs typeface="Arial" panose="020B0604020202020204" pitchFamily="34" charset="0"/>
              </a:rPr>
              <a:t> door de rechtbanken! </a:t>
            </a:r>
            <a:endParaRPr lang="en-US" sz="1800" dirty="0">
              <a:latin typeface="Arial" panose="020B0604020202020204" pitchFamily="34" charset="0"/>
              <a:cs typeface="Arial" panose="020B0604020202020204" pitchFamily="34" charset="0"/>
            </a:endParaRPr>
          </a:p>
          <a:p>
            <a:pPr marL="1371600" lvl="3" indent="0">
              <a:buNone/>
            </a:pPr>
            <a:endParaRPr lang="nl-NL" sz="1800" i="1" dirty="0" smtClean="0">
              <a:latin typeface="Arial" panose="020B0604020202020204" pitchFamily="34" charset="0"/>
              <a:cs typeface="Arial" panose="020B0604020202020204" pitchFamily="34" charset="0"/>
            </a:endParaRPr>
          </a:p>
          <a:p>
            <a:pPr marL="1371600" lvl="3" indent="0">
              <a:buNone/>
            </a:pPr>
            <a:endParaRPr lang="nl-NL" sz="1800" i="1" dirty="0" smtClean="0">
              <a:latin typeface="Arial" panose="020B0604020202020204" pitchFamily="34" charset="0"/>
              <a:cs typeface="Arial" panose="020B0604020202020204" pitchFamily="34" charset="0"/>
            </a:endParaRPr>
          </a:p>
          <a:p>
            <a:pPr marL="457200" lvl="1" indent="0">
              <a:buNone/>
            </a:pPr>
            <a:r>
              <a:rPr lang="nl-NL" dirty="0" smtClean="0"/>
              <a:t>	</a:t>
            </a:r>
            <a:endParaRPr lang="en-US" dirty="0"/>
          </a:p>
        </p:txBody>
      </p:sp>
      <p:sp>
        <p:nvSpPr>
          <p:cNvPr id="2" name="Slide Number Placeholder 1"/>
          <p:cNvSpPr>
            <a:spLocks noGrp="1"/>
          </p:cNvSpPr>
          <p:nvPr>
            <p:ph type="sldNum" sz="quarter" idx="12"/>
          </p:nvPr>
        </p:nvSpPr>
        <p:spPr/>
        <p:txBody>
          <a:bodyPr/>
          <a:lstStyle/>
          <a:p>
            <a:fld id="{944E030A-861D-44C7-9376-23DEA71D2C2C}" type="slidenum">
              <a:rPr lang="en-US" smtClean="0"/>
              <a:t>19</a:t>
            </a:fld>
            <a:endParaRPr lang="en-US"/>
          </a:p>
        </p:txBody>
      </p:sp>
    </p:spTree>
    <p:extLst>
      <p:ext uri="{BB962C8B-B14F-4D97-AF65-F5344CB8AC3E}">
        <p14:creationId xmlns:p14="http://schemas.microsoft.com/office/powerpoint/2010/main" val="33625749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nl-BE" dirty="0" smtClean="0"/>
              <a:t>1. 	Samenloop van verzekeringen: welke 	context?</a:t>
            </a:r>
            <a:endParaRPr lang="en-US" dirty="0"/>
          </a:p>
        </p:txBody>
      </p:sp>
      <p:sp>
        <p:nvSpPr>
          <p:cNvPr id="3" name="Content Placeholder 2"/>
          <p:cNvSpPr>
            <a:spLocks noGrp="1"/>
          </p:cNvSpPr>
          <p:nvPr>
            <p:ph idx="1"/>
          </p:nvPr>
        </p:nvSpPr>
        <p:spPr>
          <a:xfrm>
            <a:off x="467544" y="1916832"/>
            <a:ext cx="8229600" cy="4525963"/>
          </a:xfrm>
        </p:spPr>
        <p:txBody>
          <a:bodyPr>
            <a:normAutofit/>
          </a:bodyPr>
          <a:lstStyle/>
          <a:p>
            <a:r>
              <a:rPr lang="nl-BE" dirty="0" smtClean="0"/>
              <a:t>Schadelijder kan zich potentieel tegen meerdere verzekeraars keren onder meerdere polissen om schadevergoeding te bekomen voor één en hetzelfde schadegeval. </a:t>
            </a:r>
          </a:p>
          <a:p>
            <a:pPr marL="0" indent="0">
              <a:buNone/>
            </a:pPr>
            <a:endParaRPr lang="nl-BE" dirty="0" smtClean="0"/>
          </a:p>
          <a:p>
            <a:r>
              <a:rPr lang="nl-BE" dirty="0" smtClean="0"/>
              <a:t>Verschillende polissen bevatten “NA-U” clausules die de tussenkomst van de verzekeraar subsidiair maken tegenover andere van toepassing zijnde polissen (“Subsidiariteitsclausules”).</a:t>
            </a:r>
            <a:endParaRPr lang="en-US" dirty="0"/>
          </a:p>
        </p:txBody>
      </p:sp>
      <p:sp>
        <p:nvSpPr>
          <p:cNvPr id="4" name="Slide Number Placeholder 3"/>
          <p:cNvSpPr>
            <a:spLocks noGrp="1"/>
          </p:cNvSpPr>
          <p:nvPr>
            <p:ph type="sldNum" sz="quarter" idx="12"/>
          </p:nvPr>
        </p:nvSpPr>
        <p:spPr/>
        <p:txBody>
          <a:bodyPr/>
          <a:lstStyle/>
          <a:p>
            <a:fld id="{944E030A-861D-44C7-9376-23DEA71D2C2C}" type="slidenum">
              <a:rPr lang="en-US" smtClean="0"/>
              <a:t>2</a:t>
            </a:fld>
            <a:endParaRPr lang="en-US"/>
          </a:p>
        </p:txBody>
      </p:sp>
    </p:spTree>
    <p:extLst>
      <p:ext uri="{BB962C8B-B14F-4D97-AF65-F5344CB8AC3E}">
        <p14:creationId xmlns:p14="http://schemas.microsoft.com/office/powerpoint/2010/main" val="589949372"/>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4704"/>
            <a:ext cx="8229600" cy="5361459"/>
          </a:xfrm>
        </p:spPr>
        <p:txBody>
          <a:bodyPr>
            <a:noAutofit/>
          </a:bodyPr>
          <a:lstStyle/>
          <a:p>
            <a:pPr marL="628650" indent="-514350">
              <a:buFont typeface="+mj-lt"/>
              <a:buAutoNum type="arabicParenR" startAt="3"/>
            </a:pPr>
            <a:r>
              <a:rPr lang="nl-NL" dirty="0" err="1" smtClean="0"/>
              <a:t>Assuralia</a:t>
            </a:r>
            <a:r>
              <a:rPr lang="nl-NL" dirty="0" smtClean="0"/>
              <a:t>-conventie is niet van toepassing (vb. meerdere samenloop-verzekeraars zijn niet toegetreden tot </a:t>
            </a:r>
            <a:r>
              <a:rPr lang="nl-NL" dirty="0" err="1" smtClean="0"/>
              <a:t>Assuralia</a:t>
            </a:r>
            <a:r>
              <a:rPr lang="nl-NL" dirty="0" smtClean="0"/>
              <a:t>-conventie):</a:t>
            </a:r>
            <a:endParaRPr lang="en-US" dirty="0" smtClean="0"/>
          </a:p>
          <a:p>
            <a:pPr marL="857250" lvl="1" indent="-342900"/>
            <a:r>
              <a:rPr lang="nl-BE" dirty="0" smtClean="0">
                <a:latin typeface="Arial" panose="020B0604020202020204" pitchFamily="34" charset="0"/>
                <a:cs typeface="Arial" panose="020B0604020202020204" pitchFamily="34" charset="0"/>
              </a:rPr>
              <a:t>Wettelijke regeling Artikel 99 §2 en §3 Wet 04/04/2014 van toepassing. </a:t>
            </a:r>
          </a:p>
          <a:p>
            <a:pPr marL="857250" lvl="1" indent="-342900"/>
            <a:r>
              <a:rPr lang="nl-BE" dirty="0" err="1" smtClean="0">
                <a:latin typeface="Arial" panose="020B0604020202020204" pitchFamily="34" charset="0"/>
                <a:cs typeface="Arial" panose="020B0604020202020204" pitchFamily="34" charset="0"/>
              </a:rPr>
              <a:t>Quid</a:t>
            </a:r>
            <a:r>
              <a:rPr lang="nl-BE" dirty="0" smtClean="0">
                <a:latin typeface="Arial" panose="020B0604020202020204" pitchFamily="34" charset="0"/>
                <a:cs typeface="Arial" panose="020B0604020202020204" pitchFamily="34" charset="0"/>
              </a:rPr>
              <a:t>: </a:t>
            </a:r>
            <a:r>
              <a:rPr lang="nl-BE" dirty="0" err="1" smtClean="0">
                <a:latin typeface="Arial" panose="020B0604020202020204" pitchFamily="34" charset="0"/>
                <a:cs typeface="Arial" panose="020B0604020202020204" pitchFamily="34" charset="0"/>
              </a:rPr>
              <a:t>tenlasteneming</a:t>
            </a:r>
            <a:r>
              <a:rPr lang="nl-BE" dirty="0" smtClean="0">
                <a:latin typeface="Arial" panose="020B0604020202020204" pitchFamily="34" charset="0"/>
                <a:cs typeface="Arial" panose="020B0604020202020204" pitchFamily="34" charset="0"/>
              </a:rPr>
              <a:t> verdedigingskosten, intresten en gerechtskosten boven de verzekerde limieten bij in samenloop zijnde aansprakelijkheidsverzekeringen? Geldt de wettelijke regeling inzake verdeling van de last van het schadegeval voorzien in Artikel 99 §2 en §3 Wet 04/04/2014 ook voor regres en verdeling van deze lasten? Artikel 99 §2 spreekt enkel over “waarde van het verzekerbaar belang” en “schadevergoeding”. </a:t>
            </a:r>
            <a:endParaRPr lang="en-US" dirty="0">
              <a:latin typeface="Arial" panose="020B0604020202020204" pitchFamily="34" charset="0"/>
              <a:cs typeface="Arial" panose="020B0604020202020204" pitchFamily="34" charset="0"/>
            </a:endParaRPr>
          </a:p>
          <a:p>
            <a:pPr marL="1371600" lvl="3" indent="0">
              <a:buNone/>
            </a:pPr>
            <a:endParaRPr lang="nl-NL" sz="1800" i="1" dirty="0" smtClean="0">
              <a:latin typeface="Arial" panose="020B0604020202020204" pitchFamily="34" charset="0"/>
              <a:cs typeface="Arial" panose="020B0604020202020204" pitchFamily="34" charset="0"/>
            </a:endParaRPr>
          </a:p>
          <a:p>
            <a:pPr marL="1371600" lvl="3" indent="0">
              <a:buNone/>
            </a:pPr>
            <a:endParaRPr lang="nl-NL" sz="1800" i="1" dirty="0" smtClean="0">
              <a:latin typeface="Arial" panose="020B0604020202020204" pitchFamily="34" charset="0"/>
              <a:cs typeface="Arial" panose="020B0604020202020204" pitchFamily="34" charset="0"/>
            </a:endParaRPr>
          </a:p>
          <a:p>
            <a:pPr marL="457200" lvl="1" indent="0">
              <a:buNone/>
            </a:pPr>
            <a:r>
              <a:rPr lang="nl-NL" dirty="0" smtClean="0"/>
              <a:t>	</a:t>
            </a:r>
            <a:endParaRPr lang="en-US" dirty="0"/>
          </a:p>
        </p:txBody>
      </p:sp>
      <p:sp>
        <p:nvSpPr>
          <p:cNvPr id="2" name="Slide Number Placeholder 1"/>
          <p:cNvSpPr>
            <a:spLocks noGrp="1"/>
          </p:cNvSpPr>
          <p:nvPr>
            <p:ph type="sldNum" sz="quarter" idx="12"/>
          </p:nvPr>
        </p:nvSpPr>
        <p:spPr/>
        <p:txBody>
          <a:bodyPr/>
          <a:lstStyle/>
          <a:p>
            <a:fld id="{944E030A-861D-44C7-9376-23DEA71D2C2C}" type="slidenum">
              <a:rPr lang="en-US" smtClean="0"/>
              <a:t>20</a:t>
            </a:fld>
            <a:endParaRPr lang="en-US"/>
          </a:p>
        </p:txBody>
      </p:sp>
    </p:spTree>
    <p:extLst>
      <p:ext uri="{BB962C8B-B14F-4D97-AF65-F5344CB8AC3E}">
        <p14:creationId xmlns:p14="http://schemas.microsoft.com/office/powerpoint/2010/main" val="17965691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nl-BE" dirty="0" smtClean="0"/>
              <a:t>4. 	Het specifiek geval van “samenloop” 	tussen ABR-polis </a:t>
            </a:r>
            <a:r>
              <a:rPr lang="nl-BE" dirty="0" smtClean="0"/>
              <a:t>en </a:t>
            </a:r>
            <a:r>
              <a:rPr lang="nl-BE" dirty="0" smtClean="0"/>
              <a:t>BA-polis: identiteit </a:t>
            </a:r>
            <a:r>
              <a:rPr lang="nl-BE" dirty="0" smtClean="0"/>
              <a:t>   	van verzekerbaar </a:t>
            </a:r>
            <a:r>
              <a:rPr lang="nl-BE" dirty="0" smtClean="0"/>
              <a:t>belang” en “risico” of </a:t>
            </a:r>
            <a:r>
              <a:rPr lang="nl-BE" dirty="0" smtClean="0"/>
              <a:t>	niet</a:t>
            </a:r>
            <a:r>
              <a:rPr lang="nl-BE" dirty="0" smtClean="0"/>
              <a:t>?</a:t>
            </a:r>
            <a:endParaRPr lang="en-US" dirty="0"/>
          </a:p>
        </p:txBody>
      </p:sp>
      <p:sp>
        <p:nvSpPr>
          <p:cNvPr id="3" name="Content Placeholder 2"/>
          <p:cNvSpPr>
            <a:spLocks noGrp="1"/>
          </p:cNvSpPr>
          <p:nvPr>
            <p:ph idx="1"/>
          </p:nvPr>
        </p:nvSpPr>
        <p:spPr>
          <a:xfrm>
            <a:off x="467544" y="1916832"/>
            <a:ext cx="8229600" cy="4525963"/>
          </a:xfrm>
        </p:spPr>
        <p:txBody>
          <a:bodyPr>
            <a:normAutofit/>
          </a:bodyPr>
          <a:lstStyle/>
          <a:p>
            <a:pPr marL="0" indent="0">
              <a:buNone/>
            </a:pPr>
            <a:endParaRPr lang="nl-BE" dirty="0" smtClean="0"/>
          </a:p>
          <a:p>
            <a:pPr marL="0" indent="0">
              <a:buNone/>
            </a:pPr>
            <a:r>
              <a:rPr lang="nl-BE" dirty="0" smtClean="0"/>
              <a:t>Belangrijke arresten in de rechtspraak:</a:t>
            </a:r>
          </a:p>
          <a:p>
            <a:pPr marL="457200" indent="-457200">
              <a:buFont typeface="+mj-lt"/>
              <a:buAutoNum type="alphaUcPeriod"/>
            </a:pPr>
            <a:r>
              <a:rPr lang="nl-BE" dirty="0" smtClean="0"/>
              <a:t>Arresten Hof van Beroep Brussel 12 juni 2006 en 27 november 2007</a:t>
            </a:r>
          </a:p>
          <a:p>
            <a:pPr marL="457200" indent="-457200">
              <a:buFont typeface="+mj-lt"/>
              <a:buAutoNum type="alphaUcPeriod"/>
            </a:pPr>
            <a:r>
              <a:rPr lang="nl-BE" dirty="0" smtClean="0"/>
              <a:t>Arrest Hof van Cassatie 21 februari 2011</a:t>
            </a:r>
          </a:p>
        </p:txBody>
      </p:sp>
      <p:sp>
        <p:nvSpPr>
          <p:cNvPr id="4" name="Slide Number Placeholder 3"/>
          <p:cNvSpPr>
            <a:spLocks noGrp="1"/>
          </p:cNvSpPr>
          <p:nvPr>
            <p:ph type="sldNum" sz="quarter" idx="12"/>
          </p:nvPr>
        </p:nvSpPr>
        <p:spPr/>
        <p:txBody>
          <a:bodyPr/>
          <a:lstStyle/>
          <a:p>
            <a:fld id="{944E030A-861D-44C7-9376-23DEA71D2C2C}" type="slidenum">
              <a:rPr lang="en-US" smtClean="0"/>
              <a:t>21</a:t>
            </a:fld>
            <a:endParaRPr lang="en-US"/>
          </a:p>
        </p:txBody>
      </p:sp>
    </p:spTree>
    <p:extLst>
      <p:ext uri="{BB962C8B-B14F-4D97-AF65-F5344CB8AC3E}">
        <p14:creationId xmlns:p14="http://schemas.microsoft.com/office/powerpoint/2010/main" val="51933730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nl-BE" sz="2400" dirty="0"/>
              <a:t/>
            </a:r>
            <a:br>
              <a:rPr lang="nl-BE" sz="2400" dirty="0"/>
            </a:br>
            <a:r>
              <a:rPr lang="nl-BE" sz="2400" dirty="0" smtClean="0"/>
              <a:t>A. 	Arresten </a:t>
            </a:r>
            <a:r>
              <a:rPr lang="nl-BE" sz="2400" dirty="0"/>
              <a:t>Hof van Beroep Brussel 12 juni 2006 en 27 </a:t>
            </a:r>
            <a:r>
              <a:rPr lang="nl-BE" sz="2400" dirty="0" smtClean="0"/>
              <a:t>	november </a:t>
            </a:r>
            <a:r>
              <a:rPr lang="nl-BE" sz="2400" dirty="0"/>
              <a:t>2007</a:t>
            </a:r>
            <a:br>
              <a:rPr lang="nl-BE" sz="2400" dirty="0"/>
            </a:br>
            <a:r>
              <a:rPr lang="nl-BE" sz="2400" dirty="0"/>
              <a:t/>
            </a:r>
            <a:br>
              <a:rPr lang="nl-BE" sz="2400" dirty="0"/>
            </a:br>
            <a:endParaRPr lang="en-US" sz="2400" dirty="0"/>
          </a:p>
        </p:txBody>
      </p:sp>
      <p:sp>
        <p:nvSpPr>
          <p:cNvPr id="3" name="TextBox 2"/>
          <p:cNvSpPr txBox="1"/>
          <p:nvPr/>
        </p:nvSpPr>
        <p:spPr>
          <a:xfrm>
            <a:off x="971600" y="1556792"/>
            <a:ext cx="2232248" cy="338554"/>
          </a:xfrm>
          <a:prstGeom prst="rect">
            <a:avLst/>
          </a:prstGeom>
          <a:noFill/>
          <a:ln>
            <a:solidFill>
              <a:schemeClr val="bg1">
                <a:lumMod val="50000"/>
              </a:schemeClr>
            </a:solidFill>
          </a:ln>
        </p:spPr>
        <p:txBody>
          <a:bodyPr wrap="square" rtlCol="0">
            <a:spAutoFit/>
          </a:bodyPr>
          <a:lstStyle/>
          <a:p>
            <a:pPr algn="ctr"/>
            <a:r>
              <a:rPr lang="nl-BE" sz="1600" dirty="0" smtClean="0">
                <a:latin typeface="Arial" panose="020B0604020202020204" pitchFamily="34" charset="0"/>
                <a:cs typeface="Arial" panose="020B0604020202020204" pitchFamily="34" charset="0"/>
              </a:rPr>
              <a:t>NV S (bouwheer)</a:t>
            </a:r>
          </a:p>
        </p:txBody>
      </p:sp>
      <p:sp>
        <p:nvSpPr>
          <p:cNvPr id="4" name="TextBox 3"/>
          <p:cNvSpPr txBox="1"/>
          <p:nvPr/>
        </p:nvSpPr>
        <p:spPr>
          <a:xfrm>
            <a:off x="5580112" y="1556792"/>
            <a:ext cx="2232248" cy="338554"/>
          </a:xfrm>
          <a:prstGeom prst="rect">
            <a:avLst/>
          </a:prstGeom>
          <a:noFill/>
          <a:ln>
            <a:solidFill>
              <a:schemeClr val="bg1">
                <a:lumMod val="50000"/>
              </a:schemeClr>
            </a:solidFill>
          </a:ln>
        </p:spPr>
        <p:txBody>
          <a:bodyPr wrap="square" rtlCol="0">
            <a:spAutoFit/>
          </a:bodyPr>
          <a:lstStyle/>
          <a:p>
            <a:pPr algn="ctr"/>
            <a:r>
              <a:rPr lang="nl-BE" sz="1600" dirty="0" smtClean="0">
                <a:latin typeface="Arial" panose="020B0604020202020204" pitchFamily="34" charset="0"/>
                <a:cs typeface="Arial" panose="020B0604020202020204" pitchFamily="34" charset="0"/>
              </a:rPr>
              <a:t>NV B (aannemer)</a:t>
            </a:r>
          </a:p>
        </p:txBody>
      </p:sp>
      <p:sp>
        <p:nvSpPr>
          <p:cNvPr id="5" name="TextBox 4"/>
          <p:cNvSpPr txBox="1"/>
          <p:nvPr/>
        </p:nvSpPr>
        <p:spPr>
          <a:xfrm>
            <a:off x="5580112" y="2987660"/>
            <a:ext cx="2232248" cy="338554"/>
          </a:xfrm>
          <a:prstGeom prst="rect">
            <a:avLst/>
          </a:prstGeom>
          <a:noFill/>
          <a:ln>
            <a:solidFill>
              <a:schemeClr val="bg1">
                <a:lumMod val="50000"/>
              </a:schemeClr>
            </a:solidFill>
          </a:ln>
        </p:spPr>
        <p:txBody>
          <a:bodyPr wrap="square" rtlCol="0">
            <a:spAutoFit/>
          </a:bodyPr>
          <a:lstStyle/>
          <a:p>
            <a:pPr algn="ctr"/>
            <a:r>
              <a:rPr lang="nl-BE" sz="1600" dirty="0" smtClean="0">
                <a:latin typeface="Arial" panose="020B0604020202020204" pitchFamily="34" charset="0"/>
                <a:cs typeface="Arial" panose="020B0604020202020204" pitchFamily="34" charset="0"/>
              </a:rPr>
              <a:t>X (studiebureau)</a:t>
            </a:r>
          </a:p>
        </p:txBody>
      </p:sp>
      <p:sp>
        <p:nvSpPr>
          <p:cNvPr id="6" name="TextBox 5"/>
          <p:cNvSpPr txBox="1"/>
          <p:nvPr/>
        </p:nvSpPr>
        <p:spPr>
          <a:xfrm>
            <a:off x="971600" y="2996952"/>
            <a:ext cx="2232248" cy="338554"/>
          </a:xfrm>
          <a:prstGeom prst="rect">
            <a:avLst/>
          </a:prstGeom>
          <a:noFill/>
          <a:ln>
            <a:solidFill>
              <a:schemeClr val="bg1">
                <a:lumMod val="50000"/>
              </a:schemeClr>
            </a:solidFill>
          </a:ln>
        </p:spPr>
        <p:txBody>
          <a:bodyPr wrap="square" rtlCol="0">
            <a:spAutoFit/>
          </a:bodyPr>
          <a:lstStyle/>
          <a:p>
            <a:pPr algn="ctr"/>
            <a:r>
              <a:rPr lang="nl-BE" sz="1600" dirty="0">
                <a:latin typeface="Arial" panose="020B0604020202020204" pitchFamily="34" charset="0"/>
                <a:cs typeface="Arial" panose="020B0604020202020204" pitchFamily="34" charset="0"/>
              </a:rPr>
              <a:t>verzekeraar</a:t>
            </a:r>
            <a:r>
              <a:rPr lang="nl-BE" sz="1600" dirty="0" smtClean="0">
                <a:latin typeface="Arial" panose="020B0604020202020204" pitchFamily="34" charset="0"/>
                <a:cs typeface="Arial" panose="020B0604020202020204" pitchFamily="34" charset="0"/>
              </a:rPr>
              <a:t> G</a:t>
            </a:r>
          </a:p>
        </p:txBody>
      </p:sp>
      <p:sp>
        <p:nvSpPr>
          <p:cNvPr id="7" name="TextBox 6"/>
          <p:cNvSpPr txBox="1"/>
          <p:nvPr/>
        </p:nvSpPr>
        <p:spPr>
          <a:xfrm>
            <a:off x="5580112" y="4427820"/>
            <a:ext cx="2232248" cy="338554"/>
          </a:xfrm>
          <a:prstGeom prst="rect">
            <a:avLst/>
          </a:prstGeom>
          <a:noFill/>
          <a:ln>
            <a:solidFill>
              <a:schemeClr val="bg1">
                <a:lumMod val="50000"/>
              </a:schemeClr>
            </a:solidFill>
          </a:ln>
        </p:spPr>
        <p:txBody>
          <a:bodyPr wrap="square" rtlCol="0">
            <a:spAutoFit/>
          </a:bodyPr>
          <a:lstStyle/>
          <a:p>
            <a:pPr algn="ctr"/>
            <a:r>
              <a:rPr lang="nl-BE" sz="1600" dirty="0" smtClean="0">
                <a:latin typeface="Arial" panose="020B0604020202020204" pitchFamily="34" charset="0"/>
                <a:cs typeface="Arial" panose="020B0604020202020204" pitchFamily="34" charset="0"/>
              </a:rPr>
              <a:t>verzekeraar A</a:t>
            </a:r>
          </a:p>
        </p:txBody>
      </p:sp>
      <p:sp>
        <p:nvSpPr>
          <p:cNvPr id="8" name="TextBox 7"/>
          <p:cNvSpPr txBox="1"/>
          <p:nvPr/>
        </p:nvSpPr>
        <p:spPr>
          <a:xfrm>
            <a:off x="6660232" y="2267580"/>
            <a:ext cx="2232248" cy="338554"/>
          </a:xfrm>
          <a:prstGeom prst="rect">
            <a:avLst/>
          </a:prstGeom>
          <a:noFill/>
          <a:ln>
            <a:noFill/>
          </a:ln>
        </p:spPr>
        <p:txBody>
          <a:bodyPr wrap="square" rtlCol="0">
            <a:spAutoFit/>
          </a:bodyPr>
          <a:lstStyle/>
          <a:p>
            <a:pPr algn="ctr"/>
            <a:r>
              <a:rPr lang="nl-BE" sz="1600" dirty="0" smtClean="0">
                <a:latin typeface="Arial" panose="020B0604020202020204" pitchFamily="34" charset="0"/>
                <a:cs typeface="Arial" panose="020B0604020202020204" pitchFamily="34" charset="0"/>
              </a:rPr>
              <a:t>stabiliteitsonderzoek</a:t>
            </a:r>
          </a:p>
        </p:txBody>
      </p:sp>
      <p:sp>
        <p:nvSpPr>
          <p:cNvPr id="9" name="TextBox 8"/>
          <p:cNvSpPr txBox="1"/>
          <p:nvPr/>
        </p:nvSpPr>
        <p:spPr>
          <a:xfrm>
            <a:off x="4716016" y="4962654"/>
            <a:ext cx="4104456" cy="830997"/>
          </a:xfrm>
          <a:prstGeom prst="rect">
            <a:avLst/>
          </a:prstGeom>
          <a:noFill/>
          <a:ln>
            <a:noFill/>
          </a:ln>
        </p:spPr>
        <p:txBody>
          <a:bodyPr wrap="square" rtlCol="0">
            <a:spAutoFit/>
          </a:bodyPr>
          <a:lstStyle/>
          <a:p>
            <a:pPr marL="285750" indent="-285750">
              <a:buFontTx/>
              <a:buChar char="-"/>
            </a:pPr>
            <a:r>
              <a:rPr lang="nl-BE" sz="1600" dirty="0" smtClean="0">
                <a:latin typeface="Arial" panose="020B0604020202020204" pitchFamily="34" charset="0"/>
                <a:cs typeface="Arial" panose="020B0604020202020204" pitchFamily="34" charset="0"/>
              </a:rPr>
              <a:t>Beroepsaansprakelijkheidsverzekering met “NA-U” clausule </a:t>
            </a:r>
          </a:p>
          <a:p>
            <a:pPr marL="285750" indent="-285750">
              <a:buFontTx/>
              <a:buChar char="-"/>
            </a:pPr>
            <a:r>
              <a:rPr lang="nl-BE" sz="1600" dirty="0" smtClean="0">
                <a:latin typeface="Arial" panose="020B0604020202020204" pitchFamily="34" charset="0"/>
                <a:cs typeface="Arial" panose="020B0604020202020204" pitchFamily="34" charset="0"/>
              </a:rPr>
              <a:t>Frans recht</a:t>
            </a:r>
          </a:p>
        </p:txBody>
      </p:sp>
      <p:sp>
        <p:nvSpPr>
          <p:cNvPr id="10" name="TextBox 9"/>
          <p:cNvSpPr txBox="1"/>
          <p:nvPr/>
        </p:nvSpPr>
        <p:spPr>
          <a:xfrm>
            <a:off x="323528" y="3573016"/>
            <a:ext cx="4104456" cy="584775"/>
          </a:xfrm>
          <a:prstGeom prst="rect">
            <a:avLst/>
          </a:prstGeom>
          <a:noFill/>
          <a:ln>
            <a:noFill/>
          </a:ln>
        </p:spPr>
        <p:txBody>
          <a:bodyPr wrap="square" rtlCol="0">
            <a:spAutoFit/>
          </a:bodyPr>
          <a:lstStyle/>
          <a:p>
            <a:pPr marL="285750" indent="-285750">
              <a:buFontTx/>
              <a:buChar char="-"/>
            </a:pPr>
            <a:r>
              <a:rPr lang="nl-BE" sz="1600" dirty="0" smtClean="0">
                <a:latin typeface="Arial" panose="020B0604020202020204" pitchFamily="34" charset="0"/>
                <a:cs typeface="Arial" panose="020B0604020202020204" pitchFamily="34" charset="0"/>
              </a:rPr>
              <a:t>ABR-polis waaronder X verzekerde is</a:t>
            </a:r>
          </a:p>
          <a:p>
            <a:pPr marL="285750" indent="-285750">
              <a:buFontTx/>
              <a:buChar char="-"/>
            </a:pPr>
            <a:r>
              <a:rPr lang="nl-BE" sz="1600" dirty="0" smtClean="0">
                <a:latin typeface="Arial" panose="020B0604020202020204" pitchFamily="34" charset="0"/>
                <a:cs typeface="Arial" panose="020B0604020202020204" pitchFamily="34" charset="0"/>
              </a:rPr>
              <a:t>Belgisch recht</a:t>
            </a:r>
          </a:p>
        </p:txBody>
      </p:sp>
      <p:cxnSp>
        <p:nvCxnSpPr>
          <p:cNvPr id="12" name="Straight Connector 11"/>
          <p:cNvCxnSpPr>
            <a:endCxn id="4" idx="1"/>
          </p:cNvCxnSpPr>
          <p:nvPr/>
        </p:nvCxnSpPr>
        <p:spPr>
          <a:xfrm>
            <a:off x="3203848" y="1726069"/>
            <a:ext cx="237626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a:stCxn id="4" idx="2"/>
            <a:endCxn id="5" idx="0"/>
          </p:cNvCxnSpPr>
          <p:nvPr/>
        </p:nvCxnSpPr>
        <p:spPr>
          <a:xfrm>
            <a:off x="6696236" y="1895346"/>
            <a:ext cx="0" cy="10923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a:stCxn id="5" idx="2"/>
            <a:endCxn id="7" idx="0"/>
          </p:cNvCxnSpPr>
          <p:nvPr/>
        </p:nvCxnSpPr>
        <p:spPr>
          <a:xfrm>
            <a:off x="6696236" y="3326214"/>
            <a:ext cx="0" cy="110160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2555776" y="1772816"/>
            <a:ext cx="3168352" cy="584775"/>
          </a:xfrm>
          <a:prstGeom prst="rect">
            <a:avLst/>
          </a:prstGeom>
          <a:noFill/>
          <a:ln>
            <a:noFill/>
          </a:ln>
        </p:spPr>
        <p:txBody>
          <a:bodyPr wrap="square" rtlCol="0">
            <a:spAutoFit/>
          </a:bodyPr>
          <a:lstStyle/>
          <a:p>
            <a:pPr algn="ctr"/>
            <a:r>
              <a:rPr lang="nl-BE" sz="1600" dirty="0" smtClean="0">
                <a:latin typeface="Arial" panose="020B0604020202020204" pitchFamily="34" charset="0"/>
                <a:cs typeface="Arial" panose="020B0604020202020204" pitchFamily="34" charset="0"/>
              </a:rPr>
              <a:t>aanneming bouw zuiveringsstation in Frankrijk</a:t>
            </a:r>
          </a:p>
        </p:txBody>
      </p:sp>
      <p:cxnSp>
        <p:nvCxnSpPr>
          <p:cNvPr id="18" name="Straight Connector 17"/>
          <p:cNvCxnSpPr/>
          <p:nvPr/>
        </p:nvCxnSpPr>
        <p:spPr>
          <a:xfrm>
            <a:off x="1907704" y="1916832"/>
            <a:ext cx="0" cy="10923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Slide Number Placeholder 10"/>
          <p:cNvSpPr>
            <a:spLocks noGrp="1"/>
          </p:cNvSpPr>
          <p:nvPr>
            <p:ph type="sldNum" sz="quarter" idx="12"/>
          </p:nvPr>
        </p:nvSpPr>
        <p:spPr/>
        <p:txBody>
          <a:bodyPr/>
          <a:lstStyle/>
          <a:p>
            <a:fld id="{944E030A-861D-44C7-9376-23DEA71D2C2C}" type="slidenum">
              <a:rPr lang="en-US" smtClean="0"/>
              <a:t>22</a:t>
            </a:fld>
            <a:endParaRPr lang="en-US"/>
          </a:p>
        </p:txBody>
      </p:sp>
    </p:spTree>
    <p:extLst>
      <p:ext uri="{BB962C8B-B14F-4D97-AF65-F5344CB8AC3E}">
        <p14:creationId xmlns:p14="http://schemas.microsoft.com/office/powerpoint/2010/main" val="12116893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8229600" cy="5865515"/>
          </a:xfrm>
        </p:spPr>
        <p:txBody>
          <a:bodyPr/>
          <a:lstStyle/>
          <a:p>
            <a:r>
              <a:rPr lang="nl-BE" dirty="0" smtClean="0"/>
              <a:t>Wettelijke regels inzake samenloop van verzekeringen zijn (quasi-) identiek in Belgisch en Frans recht.</a:t>
            </a:r>
          </a:p>
          <a:p>
            <a:r>
              <a:rPr lang="nl-BE" dirty="0" smtClean="0"/>
              <a:t>Rechtstreekse vordering van G tegen A toegestaan, omdat A geen verzekerde is onder de ABR-polis van G.</a:t>
            </a:r>
          </a:p>
          <a:p>
            <a:r>
              <a:rPr lang="nl-BE" dirty="0" smtClean="0"/>
              <a:t>A kan zich enkel op de subsidiariteitsclausule in haar polis beroepen indien het Hof van Beroep van oordeel is dat er geen samenloop is tussen beide polissen in de zin van artikel 45 WLVO :</a:t>
            </a:r>
          </a:p>
          <a:p>
            <a:pPr marL="400050" lvl="1" indent="0">
              <a:buNone/>
            </a:pPr>
            <a:r>
              <a:rPr lang="nl-BE" i="1" dirty="0" smtClean="0"/>
              <a:t>“(…) </a:t>
            </a:r>
            <a:r>
              <a:rPr lang="nl-BE" i="1" dirty="0" err="1" smtClean="0"/>
              <a:t>Qu’il</a:t>
            </a:r>
            <a:r>
              <a:rPr lang="nl-BE" i="1" dirty="0" smtClean="0"/>
              <a:t> a </a:t>
            </a:r>
            <a:r>
              <a:rPr lang="nl-BE" i="1" dirty="0" err="1" smtClean="0"/>
              <a:t>été</a:t>
            </a:r>
            <a:r>
              <a:rPr lang="nl-BE" i="1" dirty="0" smtClean="0"/>
              <a:t> exposé dans </a:t>
            </a:r>
            <a:r>
              <a:rPr lang="nl-BE" i="1" dirty="0" err="1" smtClean="0"/>
              <a:t>l’arrêt</a:t>
            </a:r>
            <a:r>
              <a:rPr lang="nl-BE" i="1" dirty="0" smtClean="0"/>
              <a:t> du 12 juin 2006 que la </a:t>
            </a:r>
            <a:r>
              <a:rPr lang="nl-BE" i="1" dirty="0" err="1" smtClean="0"/>
              <a:t>police</a:t>
            </a:r>
            <a:r>
              <a:rPr lang="nl-BE" i="1" dirty="0" smtClean="0"/>
              <a:t> </a:t>
            </a:r>
            <a:r>
              <a:rPr lang="nl-BE" i="1" dirty="0" err="1" smtClean="0"/>
              <a:t>souscrite</a:t>
            </a:r>
            <a:r>
              <a:rPr lang="nl-BE" i="1" dirty="0" smtClean="0"/>
              <a:t> </a:t>
            </a:r>
            <a:r>
              <a:rPr lang="nl-BE" i="1" dirty="0" err="1" smtClean="0"/>
              <a:t>auprès</a:t>
            </a:r>
            <a:r>
              <a:rPr lang="nl-BE" i="1" dirty="0" smtClean="0"/>
              <a:t> de G ne </a:t>
            </a:r>
            <a:r>
              <a:rPr lang="nl-BE" i="1" dirty="0" err="1" smtClean="0"/>
              <a:t>comportait</a:t>
            </a:r>
            <a:r>
              <a:rPr lang="nl-BE" i="1" dirty="0" smtClean="0"/>
              <a:t> que les garanties offertes par les </a:t>
            </a:r>
            <a:r>
              <a:rPr lang="nl-BE" i="1" dirty="0" err="1" smtClean="0"/>
              <a:t>sections</a:t>
            </a:r>
            <a:r>
              <a:rPr lang="nl-BE" i="1" dirty="0" smtClean="0"/>
              <a:t> 1 et 2 des </a:t>
            </a:r>
            <a:r>
              <a:rPr lang="nl-BE" i="1" dirty="0" err="1" smtClean="0"/>
              <a:t>conditions</a:t>
            </a:r>
            <a:r>
              <a:rPr lang="nl-BE" i="1" dirty="0" smtClean="0"/>
              <a:t> </a:t>
            </a:r>
            <a:r>
              <a:rPr lang="nl-BE" i="1" dirty="0" err="1" smtClean="0"/>
              <a:t>générales</a:t>
            </a:r>
            <a:r>
              <a:rPr lang="nl-BE" i="1" dirty="0" smtClean="0"/>
              <a:t> de la </a:t>
            </a:r>
            <a:r>
              <a:rPr lang="nl-BE" i="1" dirty="0" err="1" smtClean="0"/>
              <a:t>police</a:t>
            </a:r>
            <a:r>
              <a:rPr lang="nl-BE" i="1" dirty="0" smtClean="0"/>
              <a:t>, à </a:t>
            </a:r>
            <a:r>
              <a:rPr lang="nl-BE" i="1" dirty="0" err="1" smtClean="0"/>
              <a:t>l’exclusion</a:t>
            </a:r>
            <a:r>
              <a:rPr lang="nl-BE" i="1" dirty="0" smtClean="0"/>
              <a:t> de la </a:t>
            </a:r>
            <a:r>
              <a:rPr lang="nl-BE" i="1" dirty="0" err="1" smtClean="0"/>
              <a:t>section</a:t>
            </a:r>
            <a:r>
              <a:rPr lang="nl-BE" i="1" dirty="0" smtClean="0"/>
              <a:t> 3 </a:t>
            </a:r>
            <a:r>
              <a:rPr lang="nl-BE" i="1" dirty="0" err="1" smtClean="0"/>
              <a:t>relative</a:t>
            </a:r>
            <a:r>
              <a:rPr lang="nl-BE" i="1" dirty="0" smtClean="0"/>
              <a:t> à la </a:t>
            </a:r>
            <a:r>
              <a:rPr lang="nl-BE" i="1" dirty="0" err="1" smtClean="0"/>
              <a:t>responsabilité</a:t>
            </a:r>
            <a:r>
              <a:rPr lang="nl-BE" i="1" dirty="0" smtClean="0"/>
              <a:t> </a:t>
            </a:r>
            <a:r>
              <a:rPr lang="nl-BE" i="1" dirty="0" err="1" smtClean="0"/>
              <a:t>civile</a:t>
            </a:r>
            <a:r>
              <a:rPr lang="nl-BE" i="1" dirty="0" smtClean="0"/>
              <a:t> des </a:t>
            </a:r>
            <a:r>
              <a:rPr lang="nl-BE" i="1" dirty="0" err="1" smtClean="0"/>
              <a:t>assurés</a:t>
            </a:r>
            <a:r>
              <a:rPr lang="nl-BE" i="1" dirty="0" smtClean="0"/>
              <a:t>;</a:t>
            </a:r>
          </a:p>
          <a:p>
            <a:pPr marL="400050" lvl="1" indent="0">
              <a:buNone/>
            </a:pPr>
            <a:r>
              <a:rPr lang="nl-BE" i="1" dirty="0" err="1" smtClean="0"/>
              <a:t>Qu’ainsi</a:t>
            </a:r>
            <a:r>
              <a:rPr lang="nl-BE" i="1" dirty="0" smtClean="0"/>
              <a:t>, la garantie de G </a:t>
            </a:r>
            <a:r>
              <a:rPr lang="nl-BE" i="1" dirty="0" err="1" smtClean="0"/>
              <a:t>couvre</a:t>
            </a:r>
            <a:r>
              <a:rPr lang="nl-BE" i="1" dirty="0" smtClean="0"/>
              <a:t> les </a:t>
            </a:r>
            <a:r>
              <a:rPr lang="nl-BE" i="1" dirty="0" err="1" smtClean="0"/>
              <a:t>dommages</a:t>
            </a:r>
            <a:r>
              <a:rPr lang="nl-BE" i="1" dirty="0" smtClean="0"/>
              <a:t> </a:t>
            </a:r>
            <a:r>
              <a:rPr lang="nl-BE" i="1" dirty="0" err="1" smtClean="0"/>
              <a:t>aux</a:t>
            </a:r>
            <a:r>
              <a:rPr lang="nl-BE" i="1" dirty="0" smtClean="0"/>
              <a:t> </a:t>
            </a:r>
            <a:r>
              <a:rPr lang="nl-BE" i="1" dirty="0" err="1" smtClean="0"/>
              <a:t>biens</a:t>
            </a:r>
            <a:r>
              <a:rPr lang="nl-BE" i="1" dirty="0" smtClean="0"/>
              <a:t> se </a:t>
            </a:r>
            <a:r>
              <a:rPr lang="nl-BE" i="1" dirty="0" err="1" smtClean="0"/>
              <a:t>trouvant</a:t>
            </a:r>
            <a:r>
              <a:rPr lang="nl-BE" i="1" dirty="0" smtClean="0"/>
              <a:t> </a:t>
            </a:r>
            <a:r>
              <a:rPr lang="nl-BE" i="1" dirty="0" err="1" smtClean="0"/>
              <a:t>sur</a:t>
            </a:r>
            <a:r>
              <a:rPr lang="nl-BE" i="1" dirty="0" smtClean="0"/>
              <a:t> </a:t>
            </a:r>
            <a:r>
              <a:rPr lang="nl-BE" i="1" dirty="0" err="1" smtClean="0"/>
              <a:t>le</a:t>
            </a:r>
            <a:r>
              <a:rPr lang="nl-BE" i="1" dirty="0" smtClean="0"/>
              <a:t> </a:t>
            </a:r>
            <a:r>
              <a:rPr lang="nl-BE" i="1" dirty="0" err="1" smtClean="0"/>
              <a:t>chantier</a:t>
            </a:r>
            <a:r>
              <a:rPr lang="nl-BE" i="1" dirty="0" smtClean="0"/>
              <a:t>, sans couverture de la </a:t>
            </a:r>
            <a:r>
              <a:rPr lang="nl-BE" i="1" dirty="0" err="1" smtClean="0"/>
              <a:t>responsabilité</a:t>
            </a:r>
            <a:r>
              <a:rPr lang="nl-BE" i="1" dirty="0" smtClean="0"/>
              <a:t> des …</a:t>
            </a:r>
          </a:p>
          <a:p>
            <a:pPr marL="0" indent="0">
              <a:buNone/>
            </a:pPr>
            <a:endParaRPr lang="en-US" dirty="0"/>
          </a:p>
        </p:txBody>
      </p:sp>
      <p:sp>
        <p:nvSpPr>
          <p:cNvPr id="2" name="Slide Number Placeholder 1"/>
          <p:cNvSpPr>
            <a:spLocks noGrp="1"/>
          </p:cNvSpPr>
          <p:nvPr>
            <p:ph type="sldNum" sz="quarter" idx="12"/>
          </p:nvPr>
        </p:nvSpPr>
        <p:spPr/>
        <p:txBody>
          <a:bodyPr/>
          <a:lstStyle/>
          <a:p>
            <a:fld id="{944E030A-861D-44C7-9376-23DEA71D2C2C}" type="slidenum">
              <a:rPr lang="en-US" smtClean="0"/>
              <a:t>23</a:t>
            </a:fld>
            <a:endParaRPr lang="en-US"/>
          </a:p>
        </p:txBody>
      </p:sp>
    </p:spTree>
    <p:extLst>
      <p:ext uri="{BB962C8B-B14F-4D97-AF65-F5344CB8AC3E}">
        <p14:creationId xmlns:p14="http://schemas.microsoft.com/office/powerpoint/2010/main" val="38695949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8229600" cy="5865515"/>
          </a:xfrm>
        </p:spPr>
        <p:txBody>
          <a:bodyPr/>
          <a:lstStyle/>
          <a:p>
            <a:pPr marL="400050" lvl="1" indent="0">
              <a:buNone/>
            </a:pPr>
            <a:r>
              <a:rPr lang="nl-BE" i="1" dirty="0" smtClean="0"/>
              <a:t>… divers </a:t>
            </a:r>
            <a:r>
              <a:rPr lang="nl-BE" i="1" dirty="0" err="1"/>
              <a:t>intervenants</a:t>
            </a:r>
            <a:r>
              <a:rPr lang="nl-BE" i="1" dirty="0"/>
              <a:t>, </a:t>
            </a:r>
            <a:r>
              <a:rPr lang="nl-BE" i="1" dirty="0" err="1"/>
              <a:t>tandis</a:t>
            </a:r>
            <a:r>
              <a:rPr lang="nl-BE" i="1" dirty="0"/>
              <a:t> que la garantie de </a:t>
            </a:r>
            <a:r>
              <a:rPr lang="nl-BE" i="1" dirty="0" smtClean="0"/>
              <a:t>A </a:t>
            </a:r>
            <a:r>
              <a:rPr lang="nl-BE" i="1" dirty="0" err="1" smtClean="0"/>
              <a:t>couvre</a:t>
            </a:r>
            <a:r>
              <a:rPr lang="nl-BE" i="1" dirty="0" smtClean="0"/>
              <a:t> la </a:t>
            </a:r>
            <a:r>
              <a:rPr lang="nl-BE" i="1" dirty="0" err="1" smtClean="0"/>
              <a:t>responsabilité</a:t>
            </a:r>
            <a:r>
              <a:rPr lang="nl-BE" i="1" dirty="0" smtClean="0"/>
              <a:t> </a:t>
            </a:r>
            <a:r>
              <a:rPr lang="nl-BE" i="1" dirty="0" err="1" smtClean="0"/>
              <a:t>d’Ingénieurs</a:t>
            </a:r>
            <a:r>
              <a:rPr lang="nl-BE" i="1" dirty="0" smtClean="0"/>
              <a:t> associés;</a:t>
            </a:r>
          </a:p>
          <a:p>
            <a:pPr marL="400050" lvl="1" indent="0">
              <a:buNone/>
            </a:pPr>
            <a:r>
              <a:rPr lang="nl-BE" i="1" dirty="0" smtClean="0"/>
              <a:t>Que </a:t>
            </a:r>
            <a:r>
              <a:rPr lang="nl-BE" i="1" dirty="0" err="1" smtClean="0"/>
              <a:t>certes</a:t>
            </a:r>
            <a:r>
              <a:rPr lang="nl-BE" i="1" dirty="0" smtClean="0"/>
              <a:t>, en </a:t>
            </a:r>
            <a:r>
              <a:rPr lang="nl-BE" i="1" dirty="0" err="1" smtClean="0"/>
              <a:t>couvrant</a:t>
            </a:r>
            <a:r>
              <a:rPr lang="nl-BE" i="1" dirty="0" smtClean="0"/>
              <a:t> les </a:t>
            </a:r>
            <a:r>
              <a:rPr lang="nl-BE" i="1" dirty="0" err="1" smtClean="0"/>
              <a:t>dommages</a:t>
            </a:r>
            <a:r>
              <a:rPr lang="nl-BE" i="1" dirty="0" smtClean="0"/>
              <a:t> </a:t>
            </a:r>
            <a:r>
              <a:rPr lang="nl-BE" i="1" dirty="0" err="1" smtClean="0"/>
              <a:t>aux</a:t>
            </a:r>
            <a:r>
              <a:rPr lang="nl-BE" i="1" dirty="0" smtClean="0"/>
              <a:t> </a:t>
            </a:r>
            <a:r>
              <a:rPr lang="nl-BE" i="1" dirty="0" err="1" smtClean="0"/>
              <a:t>biens</a:t>
            </a:r>
            <a:r>
              <a:rPr lang="nl-BE" i="1" dirty="0" smtClean="0"/>
              <a:t> </a:t>
            </a:r>
            <a:r>
              <a:rPr lang="nl-BE" i="1" dirty="0" err="1" smtClean="0"/>
              <a:t>assurés</a:t>
            </a:r>
            <a:r>
              <a:rPr lang="nl-BE" i="1" dirty="0"/>
              <a:t> </a:t>
            </a:r>
            <a:r>
              <a:rPr lang="nl-BE" i="1" dirty="0" err="1" smtClean="0"/>
              <a:t>quelle</a:t>
            </a:r>
            <a:r>
              <a:rPr lang="nl-BE" i="1" dirty="0" smtClean="0"/>
              <a:t> </a:t>
            </a:r>
            <a:r>
              <a:rPr lang="nl-BE" i="1" dirty="0" err="1" smtClean="0"/>
              <a:t>qu’en</a:t>
            </a:r>
            <a:r>
              <a:rPr lang="nl-BE" i="1" dirty="0" smtClean="0"/>
              <a:t> soit la </a:t>
            </a:r>
            <a:r>
              <a:rPr lang="nl-BE" i="1" dirty="0" err="1" smtClean="0"/>
              <a:t>cause</a:t>
            </a:r>
            <a:r>
              <a:rPr lang="nl-BE" i="1" dirty="0" smtClean="0"/>
              <a:t>, </a:t>
            </a:r>
            <a:r>
              <a:rPr lang="nl-BE" i="1" dirty="0" err="1" smtClean="0"/>
              <a:t>avec</a:t>
            </a:r>
            <a:r>
              <a:rPr lang="nl-BE" i="1" dirty="0" smtClean="0"/>
              <a:t> </a:t>
            </a:r>
            <a:r>
              <a:rPr lang="nl-BE" i="1" dirty="0" err="1" smtClean="0"/>
              <a:t>un</a:t>
            </a:r>
            <a:r>
              <a:rPr lang="nl-BE" i="1" dirty="0" smtClean="0"/>
              <a:t> </a:t>
            </a:r>
            <a:r>
              <a:rPr lang="nl-BE" i="1" dirty="0" err="1" smtClean="0"/>
              <a:t>abondon</a:t>
            </a:r>
            <a:r>
              <a:rPr lang="nl-BE" i="1" dirty="0" smtClean="0"/>
              <a:t> de </a:t>
            </a:r>
            <a:r>
              <a:rPr lang="nl-BE" i="1" dirty="0" err="1" smtClean="0"/>
              <a:t>recours</a:t>
            </a:r>
            <a:r>
              <a:rPr lang="nl-BE" i="1" dirty="0" smtClean="0"/>
              <a:t> </a:t>
            </a:r>
            <a:r>
              <a:rPr lang="nl-BE" i="1" dirty="0" err="1" smtClean="0"/>
              <a:t>contre</a:t>
            </a:r>
            <a:r>
              <a:rPr lang="nl-BE" i="1" dirty="0" smtClean="0"/>
              <a:t> </a:t>
            </a:r>
            <a:r>
              <a:rPr lang="nl-BE" i="1" dirty="0" err="1" smtClean="0"/>
              <a:t>tous</a:t>
            </a:r>
            <a:r>
              <a:rPr lang="nl-BE" i="1" dirty="0" smtClean="0"/>
              <a:t> les </a:t>
            </a:r>
            <a:r>
              <a:rPr lang="nl-BE" i="1" dirty="0" err="1" smtClean="0"/>
              <a:t>assurés</a:t>
            </a:r>
            <a:r>
              <a:rPr lang="nl-BE" i="1" dirty="0" smtClean="0"/>
              <a:t> </a:t>
            </a:r>
            <a:r>
              <a:rPr lang="nl-BE" i="1" dirty="0" err="1" smtClean="0"/>
              <a:t>tels</a:t>
            </a:r>
            <a:r>
              <a:rPr lang="nl-BE" i="1" dirty="0" smtClean="0"/>
              <a:t> que </a:t>
            </a:r>
            <a:r>
              <a:rPr lang="nl-BE" i="1" dirty="0" err="1" smtClean="0"/>
              <a:t>définis</a:t>
            </a:r>
            <a:r>
              <a:rPr lang="nl-BE" i="1" dirty="0" smtClean="0"/>
              <a:t> par </a:t>
            </a:r>
            <a:r>
              <a:rPr lang="nl-BE" i="1" dirty="0" err="1" smtClean="0"/>
              <a:t>le</a:t>
            </a:r>
            <a:r>
              <a:rPr lang="nl-BE" i="1" dirty="0" smtClean="0"/>
              <a:t> </a:t>
            </a:r>
            <a:r>
              <a:rPr lang="nl-BE" i="1" dirty="0" err="1" smtClean="0"/>
              <a:t>contrat</a:t>
            </a:r>
            <a:r>
              <a:rPr lang="nl-BE" i="1" dirty="0" smtClean="0"/>
              <a:t>, la </a:t>
            </a:r>
            <a:r>
              <a:rPr lang="nl-BE" i="1" dirty="0" err="1" smtClean="0"/>
              <a:t>police</a:t>
            </a:r>
            <a:r>
              <a:rPr lang="nl-BE" i="1" dirty="0" smtClean="0"/>
              <a:t> </a:t>
            </a:r>
            <a:r>
              <a:rPr lang="nl-BE" i="1" dirty="0" err="1" smtClean="0"/>
              <a:t>souscrite</a:t>
            </a:r>
            <a:r>
              <a:rPr lang="nl-BE" i="1" dirty="0" smtClean="0"/>
              <a:t> </a:t>
            </a:r>
            <a:r>
              <a:rPr lang="nl-BE" i="1" dirty="0" err="1" smtClean="0"/>
              <a:t>auprès</a:t>
            </a:r>
            <a:r>
              <a:rPr lang="nl-BE" i="1" dirty="0" smtClean="0"/>
              <a:t> de G a pour </a:t>
            </a:r>
            <a:r>
              <a:rPr lang="nl-BE" i="1" dirty="0" err="1" smtClean="0"/>
              <a:t>effet</a:t>
            </a:r>
            <a:r>
              <a:rPr lang="nl-BE" i="1" dirty="0" smtClean="0"/>
              <a:t> indirect de </a:t>
            </a:r>
            <a:r>
              <a:rPr lang="nl-BE" i="1" dirty="0" err="1" smtClean="0"/>
              <a:t>couvrir</a:t>
            </a:r>
            <a:r>
              <a:rPr lang="nl-BE" i="1" dirty="0" smtClean="0"/>
              <a:t> la </a:t>
            </a:r>
            <a:r>
              <a:rPr lang="nl-BE" i="1" dirty="0" err="1" smtClean="0"/>
              <a:t>responsabilité</a:t>
            </a:r>
            <a:r>
              <a:rPr lang="nl-BE" i="1" dirty="0" smtClean="0"/>
              <a:t> </a:t>
            </a:r>
            <a:r>
              <a:rPr lang="nl-BE" i="1" dirty="0" err="1" smtClean="0"/>
              <a:t>contractuelle</a:t>
            </a:r>
            <a:r>
              <a:rPr lang="nl-BE" i="1" dirty="0" smtClean="0"/>
              <a:t> des divers </a:t>
            </a:r>
            <a:r>
              <a:rPr lang="nl-BE" i="1" dirty="0" err="1" smtClean="0"/>
              <a:t>intervenants</a:t>
            </a:r>
            <a:r>
              <a:rPr lang="nl-BE" i="1" dirty="0" smtClean="0"/>
              <a:t> au </a:t>
            </a:r>
            <a:r>
              <a:rPr lang="nl-BE" i="1" dirty="0" err="1" smtClean="0"/>
              <a:t>chantier</a:t>
            </a:r>
            <a:r>
              <a:rPr lang="nl-BE" i="1" dirty="0" smtClean="0"/>
              <a:t> et, dans </a:t>
            </a:r>
            <a:r>
              <a:rPr lang="nl-BE" i="1" dirty="0" err="1" smtClean="0"/>
              <a:t>le</a:t>
            </a:r>
            <a:r>
              <a:rPr lang="nl-BE" i="1" dirty="0" smtClean="0"/>
              <a:t> </a:t>
            </a:r>
            <a:r>
              <a:rPr lang="nl-BE" i="1" dirty="0" err="1" smtClean="0"/>
              <a:t>cas</a:t>
            </a:r>
            <a:r>
              <a:rPr lang="nl-BE" i="1" dirty="0" smtClean="0"/>
              <a:t> </a:t>
            </a:r>
            <a:r>
              <a:rPr lang="nl-BE" i="1" dirty="0" err="1" smtClean="0"/>
              <a:t>d’espèce</a:t>
            </a:r>
            <a:r>
              <a:rPr lang="nl-BE" i="1" dirty="0" smtClean="0"/>
              <a:t>, </a:t>
            </a:r>
            <a:r>
              <a:rPr lang="nl-BE" i="1" dirty="0" err="1" smtClean="0"/>
              <a:t>celle</a:t>
            </a:r>
            <a:r>
              <a:rPr lang="nl-BE" i="1" dirty="0" smtClean="0"/>
              <a:t> </a:t>
            </a:r>
            <a:r>
              <a:rPr lang="nl-BE" i="1" dirty="0" err="1" smtClean="0"/>
              <a:t>d’Ingénieurs</a:t>
            </a:r>
            <a:r>
              <a:rPr lang="nl-BE" i="1" dirty="0" smtClean="0"/>
              <a:t> associés et de </a:t>
            </a:r>
            <a:r>
              <a:rPr lang="nl-BE" i="1" dirty="0" err="1" smtClean="0"/>
              <a:t>préserver</a:t>
            </a:r>
            <a:r>
              <a:rPr lang="nl-BE" i="1" dirty="0" smtClean="0"/>
              <a:t> </a:t>
            </a:r>
            <a:r>
              <a:rPr lang="nl-BE" i="1" dirty="0" err="1" smtClean="0"/>
              <a:t>ainsi</a:t>
            </a:r>
            <a:r>
              <a:rPr lang="nl-BE" i="1" dirty="0" smtClean="0"/>
              <a:t> </a:t>
            </a:r>
            <a:r>
              <a:rPr lang="nl-BE" i="1" dirty="0" err="1" smtClean="0"/>
              <a:t>son</a:t>
            </a:r>
            <a:r>
              <a:rPr lang="nl-BE" i="1" dirty="0" smtClean="0"/>
              <a:t> </a:t>
            </a:r>
            <a:r>
              <a:rPr lang="nl-BE" i="1" dirty="0" err="1" smtClean="0"/>
              <a:t>patrimoine</a:t>
            </a:r>
            <a:r>
              <a:rPr lang="nl-BE" i="1" dirty="0" smtClean="0"/>
              <a:t>;</a:t>
            </a:r>
          </a:p>
          <a:p>
            <a:pPr marL="400050" lvl="1" indent="0">
              <a:buNone/>
            </a:pPr>
            <a:r>
              <a:rPr lang="nl-BE" i="1" dirty="0" smtClean="0"/>
              <a:t>Que </a:t>
            </a:r>
            <a:r>
              <a:rPr lang="nl-BE" i="1" dirty="0" err="1" smtClean="0"/>
              <a:t>cependant</a:t>
            </a:r>
            <a:r>
              <a:rPr lang="nl-BE" i="1" dirty="0" smtClean="0"/>
              <a:t>, </a:t>
            </a:r>
            <a:r>
              <a:rPr lang="nl-BE" i="1" dirty="0" err="1" smtClean="0"/>
              <a:t>cet</a:t>
            </a:r>
            <a:r>
              <a:rPr lang="nl-BE" i="1" dirty="0" smtClean="0"/>
              <a:t> </a:t>
            </a:r>
            <a:r>
              <a:rPr lang="nl-BE" i="1" dirty="0" err="1" smtClean="0"/>
              <a:t>effet</a:t>
            </a:r>
            <a:r>
              <a:rPr lang="nl-BE" i="1" dirty="0" smtClean="0"/>
              <a:t> indirect </a:t>
            </a:r>
            <a:r>
              <a:rPr lang="nl-BE" i="1" dirty="0" err="1" smtClean="0"/>
              <a:t>est</a:t>
            </a:r>
            <a:r>
              <a:rPr lang="nl-BE" i="1" dirty="0" smtClean="0"/>
              <a:t> </a:t>
            </a:r>
            <a:r>
              <a:rPr lang="nl-BE" i="1" dirty="0" err="1" smtClean="0"/>
              <a:t>une</a:t>
            </a:r>
            <a:r>
              <a:rPr lang="nl-BE" i="1" dirty="0" smtClean="0"/>
              <a:t> </a:t>
            </a:r>
            <a:r>
              <a:rPr lang="nl-BE" i="1" dirty="0" err="1" smtClean="0"/>
              <a:t>conséquence</a:t>
            </a:r>
            <a:r>
              <a:rPr lang="nl-BE" i="1" dirty="0" smtClean="0"/>
              <a:t> de </a:t>
            </a:r>
            <a:r>
              <a:rPr lang="nl-BE" i="1" dirty="0" err="1" smtClean="0"/>
              <a:t>l’abandon</a:t>
            </a:r>
            <a:r>
              <a:rPr lang="nl-BE" i="1" dirty="0" smtClean="0"/>
              <a:t> de </a:t>
            </a:r>
            <a:r>
              <a:rPr lang="nl-BE" i="1" dirty="0" err="1" smtClean="0"/>
              <a:t>recours</a:t>
            </a:r>
            <a:r>
              <a:rPr lang="nl-BE" i="1" dirty="0" smtClean="0"/>
              <a:t> </a:t>
            </a:r>
            <a:r>
              <a:rPr lang="nl-BE" i="1" dirty="0" err="1" smtClean="0"/>
              <a:t>contre</a:t>
            </a:r>
            <a:r>
              <a:rPr lang="nl-BE" i="1" dirty="0" smtClean="0"/>
              <a:t> les divers </a:t>
            </a:r>
            <a:r>
              <a:rPr lang="nl-BE" i="1" dirty="0" err="1" smtClean="0"/>
              <a:t>intervenants</a:t>
            </a:r>
            <a:r>
              <a:rPr lang="nl-BE" i="1" dirty="0" smtClean="0"/>
              <a:t> </a:t>
            </a:r>
            <a:r>
              <a:rPr lang="nl-BE" i="1" dirty="0" err="1" smtClean="0"/>
              <a:t>sur</a:t>
            </a:r>
            <a:r>
              <a:rPr lang="nl-BE" i="1" dirty="0" smtClean="0"/>
              <a:t> </a:t>
            </a:r>
            <a:r>
              <a:rPr lang="nl-BE" i="1" dirty="0" err="1" smtClean="0"/>
              <a:t>le</a:t>
            </a:r>
            <a:r>
              <a:rPr lang="nl-BE" i="1" dirty="0" smtClean="0"/>
              <a:t> </a:t>
            </a:r>
            <a:r>
              <a:rPr lang="nl-BE" i="1" dirty="0" err="1" smtClean="0"/>
              <a:t>chantier</a:t>
            </a:r>
            <a:r>
              <a:rPr lang="nl-BE" i="1" dirty="0" smtClean="0"/>
              <a:t>, et ne </a:t>
            </a:r>
            <a:r>
              <a:rPr lang="nl-BE" i="1" dirty="0" err="1" smtClean="0"/>
              <a:t>permet</a:t>
            </a:r>
            <a:r>
              <a:rPr lang="nl-BE" i="1" dirty="0" smtClean="0"/>
              <a:t> pas de </a:t>
            </a:r>
            <a:r>
              <a:rPr lang="nl-BE" i="1" dirty="0" err="1" smtClean="0"/>
              <a:t>considérer</a:t>
            </a:r>
            <a:r>
              <a:rPr lang="nl-BE" i="1" dirty="0" smtClean="0"/>
              <a:t> </a:t>
            </a:r>
            <a:r>
              <a:rPr lang="nl-BE" i="1" dirty="0" err="1" smtClean="0"/>
              <a:t>qu’il</a:t>
            </a:r>
            <a:r>
              <a:rPr lang="nl-BE" i="1" dirty="0" smtClean="0"/>
              <a:t> y </a:t>
            </a:r>
            <a:r>
              <a:rPr lang="nl-BE" i="1" dirty="0" err="1" smtClean="0"/>
              <a:t>aurait</a:t>
            </a:r>
            <a:r>
              <a:rPr lang="nl-BE" i="1" dirty="0" smtClean="0"/>
              <a:t> en </a:t>
            </a:r>
            <a:r>
              <a:rPr lang="nl-BE" i="1" dirty="0" err="1" smtClean="0"/>
              <a:t>l’espèce</a:t>
            </a:r>
            <a:r>
              <a:rPr lang="nl-BE" i="1" dirty="0" smtClean="0"/>
              <a:t> deux </a:t>
            </a:r>
            <a:r>
              <a:rPr lang="nl-BE" i="1" dirty="0" err="1" smtClean="0"/>
              <a:t>assurances</a:t>
            </a:r>
            <a:r>
              <a:rPr lang="nl-BE" i="1" dirty="0" smtClean="0"/>
              <a:t> </a:t>
            </a:r>
            <a:r>
              <a:rPr lang="nl-BE" i="1" dirty="0" err="1" smtClean="0"/>
              <a:t>couvrant</a:t>
            </a:r>
            <a:r>
              <a:rPr lang="nl-BE" i="1" dirty="0" smtClean="0"/>
              <a:t> </a:t>
            </a:r>
            <a:r>
              <a:rPr lang="nl-BE" i="1" dirty="0" err="1" smtClean="0"/>
              <a:t>le</a:t>
            </a:r>
            <a:r>
              <a:rPr lang="nl-BE" i="1" dirty="0" smtClean="0"/>
              <a:t> </a:t>
            </a:r>
            <a:r>
              <a:rPr lang="nl-BE" i="1" dirty="0" err="1" smtClean="0"/>
              <a:t>même</a:t>
            </a:r>
            <a:r>
              <a:rPr lang="nl-BE" i="1" dirty="0" smtClean="0"/>
              <a:t> </a:t>
            </a:r>
            <a:r>
              <a:rPr lang="nl-BE" i="1" dirty="0" err="1" smtClean="0"/>
              <a:t>intérêt</a:t>
            </a:r>
            <a:r>
              <a:rPr lang="nl-BE" i="1" dirty="0" smtClean="0"/>
              <a:t> </a:t>
            </a:r>
            <a:r>
              <a:rPr lang="nl-BE" i="1" dirty="0" err="1" smtClean="0"/>
              <a:t>contre</a:t>
            </a:r>
            <a:r>
              <a:rPr lang="nl-BE" i="1" dirty="0" smtClean="0"/>
              <a:t> </a:t>
            </a:r>
            <a:r>
              <a:rPr lang="nl-BE" i="1" dirty="0" err="1" smtClean="0"/>
              <a:t>le</a:t>
            </a:r>
            <a:r>
              <a:rPr lang="nl-BE" i="1" dirty="0" smtClean="0"/>
              <a:t> </a:t>
            </a:r>
            <a:r>
              <a:rPr lang="nl-BE" i="1" dirty="0" err="1" smtClean="0"/>
              <a:t>même</a:t>
            </a:r>
            <a:r>
              <a:rPr lang="nl-BE" i="1" dirty="0" smtClean="0"/>
              <a:t> </a:t>
            </a:r>
            <a:r>
              <a:rPr lang="nl-BE" i="1" dirty="0" err="1" smtClean="0"/>
              <a:t>risque</a:t>
            </a:r>
            <a:r>
              <a:rPr lang="nl-BE" i="1" dirty="0" smtClean="0"/>
              <a:t>;</a:t>
            </a:r>
          </a:p>
          <a:p>
            <a:pPr marL="400050" lvl="1" indent="0">
              <a:buNone/>
            </a:pPr>
            <a:r>
              <a:rPr lang="nl-BE" i="1" u="sng" dirty="0" smtClean="0"/>
              <a:t>Que, </a:t>
            </a:r>
            <a:r>
              <a:rPr lang="nl-BE" i="1" u="sng" dirty="0" err="1" smtClean="0"/>
              <a:t>partant</a:t>
            </a:r>
            <a:r>
              <a:rPr lang="nl-BE" i="1" u="sng" dirty="0" smtClean="0"/>
              <a:t>, </a:t>
            </a:r>
            <a:r>
              <a:rPr lang="nl-BE" i="1" u="sng" dirty="0" err="1" smtClean="0"/>
              <a:t>l’article</a:t>
            </a:r>
            <a:r>
              <a:rPr lang="nl-BE" i="1" u="sng" dirty="0" smtClean="0"/>
              <a:t> 45 de </a:t>
            </a:r>
            <a:r>
              <a:rPr lang="nl-BE" i="1" u="sng" dirty="0" err="1" smtClean="0"/>
              <a:t>loi</a:t>
            </a:r>
            <a:r>
              <a:rPr lang="nl-BE" i="1" u="sng" dirty="0" smtClean="0"/>
              <a:t> du 25 juin 1992 – </a:t>
            </a:r>
            <a:r>
              <a:rPr lang="nl-BE" i="1" u="sng" dirty="0" err="1" smtClean="0"/>
              <a:t>ou</a:t>
            </a:r>
            <a:r>
              <a:rPr lang="nl-BE" i="1" u="sng" dirty="0" smtClean="0"/>
              <a:t> </a:t>
            </a:r>
            <a:r>
              <a:rPr lang="nl-BE" i="1" u="sng" dirty="0" err="1" smtClean="0"/>
              <a:t>son</a:t>
            </a:r>
            <a:r>
              <a:rPr lang="nl-BE" i="1" u="sng" dirty="0" smtClean="0"/>
              <a:t> </a:t>
            </a:r>
            <a:r>
              <a:rPr lang="nl-BE" i="1" u="sng" dirty="0" err="1" smtClean="0"/>
              <a:t>équivalent</a:t>
            </a:r>
            <a:r>
              <a:rPr lang="nl-BE" i="1" u="sng" dirty="0" smtClean="0"/>
              <a:t> en </a:t>
            </a:r>
            <a:r>
              <a:rPr lang="nl-BE" i="1" u="sng" dirty="0" err="1" smtClean="0"/>
              <a:t>droit</a:t>
            </a:r>
            <a:r>
              <a:rPr lang="nl-BE" i="1" u="sng" dirty="0" smtClean="0"/>
              <a:t> </a:t>
            </a:r>
            <a:r>
              <a:rPr lang="nl-BE" i="1" u="sng" dirty="0" err="1" smtClean="0"/>
              <a:t>français</a:t>
            </a:r>
            <a:r>
              <a:rPr lang="nl-BE" i="1" u="sng" dirty="0" smtClean="0"/>
              <a:t> – </a:t>
            </a:r>
            <a:r>
              <a:rPr lang="nl-BE" i="1" u="sng" dirty="0" err="1" smtClean="0"/>
              <a:t>n’a</a:t>
            </a:r>
            <a:r>
              <a:rPr lang="nl-BE" i="1" u="sng" dirty="0" smtClean="0"/>
              <a:t> pas </a:t>
            </a:r>
            <a:r>
              <a:rPr lang="nl-BE" i="1" u="sng" dirty="0" err="1" smtClean="0"/>
              <a:t>vocation</a:t>
            </a:r>
            <a:r>
              <a:rPr lang="nl-BE" i="1" u="sng" dirty="0" smtClean="0"/>
              <a:t> à </a:t>
            </a:r>
            <a:r>
              <a:rPr lang="nl-BE" i="1" u="sng" dirty="0" err="1" smtClean="0"/>
              <a:t>s’appliquer</a:t>
            </a:r>
            <a:r>
              <a:rPr lang="nl-BE" i="1" u="sng" dirty="0" smtClean="0"/>
              <a:t> en </a:t>
            </a:r>
            <a:r>
              <a:rPr lang="nl-BE" i="1" u="sng" dirty="0" err="1" smtClean="0"/>
              <a:t>l’espèce</a:t>
            </a:r>
            <a:r>
              <a:rPr lang="nl-BE" i="1" u="sng" dirty="0" smtClean="0"/>
              <a:t> </a:t>
            </a:r>
            <a:r>
              <a:rPr lang="nl-BE" i="1" u="sng" dirty="0" err="1" smtClean="0"/>
              <a:t>car</a:t>
            </a:r>
            <a:r>
              <a:rPr lang="nl-BE" i="1" u="sng" dirty="0" smtClean="0"/>
              <a:t> </a:t>
            </a:r>
            <a:r>
              <a:rPr lang="nl-BE" i="1" u="sng" dirty="0" err="1" smtClean="0"/>
              <a:t>il</a:t>
            </a:r>
            <a:r>
              <a:rPr lang="nl-BE" i="1" u="sng" dirty="0" smtClean="0"/>
              <a:t> </a:t>
            </a:r>
            <a:r>
              <a:rPr lang="nl-BE" i="1" u="sng" dirty="0" err="1" smtClean="0"/>
              <a:t>n’y</a:t>
            </a:r>
            <a:r>
              <a:rPr lang="nl-BE" i="1" u="sng" dirty="0" smtClean="0"/>
              <a:t> a pas de </a:t>
            </a:r>
            <a:r>
              <a:rPr lang="nl-BE" i="1" u="sng" dirty="0" err="1" smtClean="0"/>
              <a:t>situation</a:t>
            </a:r>
            <a:r>
              <a:rPr lang="nl-BE" i="1" u="sng" dirty="0" smtClean="0"/>
              <a:t> de cumul </a:t>
            </a:r>
            <a:r>
              <a:rPr lang="nl-BE" i="1" u="sng" dirty="0" err="1" smtClean="0"/>
              <a:t>d’assurances</a:t>
            </a:r>
            <a:r>
              <a:rPr lang="nl-BE" i="1" u="sng" dirty="0" smtClean="0"/>
              <a:t> au sens de ces </a:t>
            </a:r>
            <a:r>
              <a:rPr lang="nl-BE" i="1" u="sng" dirty="0" err="1" smtClean="0"/>
              <a:t>dispositions</a:t>
            </a:r>
            <a:r>
              <a:rPr lang="nl-BE" i="1" dirty="0" smtClean="0"/>
              <a:t>; …</a:t>
            </a:r>
          </a:p>
          <a:p>
            <a:pPr marL="400050" lvl="1" indent="0">
              <a:buNone/>
            </a:pPr>
            <a:endParaRPr lang="nl-BE" i="1" dirty="0" smtClean="0"/>
          </a:p>
          <a:p>
            <a:pPr marL="0" indent="0">
              <a:buNone/>
            </a:pPr>
            <a:endParaRPr lang="en-US" dirty="0"/>
          </a:p>
        </p:txBody>
      </p:sp>
      <p:sp>
        <p:nvSpPr>
          <p:cNvPr id="2" name="Slide Number Placeholder 1"/>
          <p:cNvSpPr>
            <a:spLocks noGrp="1"/>
          </p:cNvSpPr>
          <p:nvPr>
            <p:ph type="sldNum" sz="quarter" idx="12"/>
          </p:nvPr>
        </p:nvSpPr>
        <p:spPr/>
        <p:txBody>
          <a:bodyPr/>
          <a:lstStyle/>
          <a:p>
            <a:fld id="{944E030A-861D-44C7-9376-23DEA71D2C2C}" type="slidenum">
              <a:rPr lang="en-US" smtClean="0"/>
              <a:t>24</a:t>
            </a:fld>
            <a:endParaRPr lang="en-US"/>
          </a:p>
        </p:txBody>
      </p:sp>
    </p:spTree>
    <p:extLst>
      <p:ext uri="{BB962C8B-B14F-4D97-AF65-F5344CB8AC3E}">
        <p14:creationId xmlns:p14="http://schemas.microsoft.com/office/powerpoint/2010/main" val="21402317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8229600" cy="5865515"/>
          </a:xfrm>
        </p:spPr>
        <p:txBody>
          <a:bodyPr/>
          <a:lstStyle/>
          <a:p>
            <a:pPr marL="400050" lvl="1" indent="0">
              <a:buNone/>
            </a:pPr>
            <a:r>
              <a:rPr lang="nl-BE" i="1" dirty="0" smtClean="0"/>
              <a:t>… </a:t>
            </a:r>
            <a:r>
              <a:rPr lang="nl-BE" i="1" dirty="0" err="1" smtClean="0"/>
              <a:t>Qu’en</a:t>
            </a:r>
            <a:r>
              <a:rPr lang="nl-BE" i="1" dirty="0" smtClean="0"/>
              <a:t> </a:t>
            </a:r>
            <a:r>
              <a:rPr lang="nl-BE" i="1" dirty="0" err="1" smtClean="0"/>
              <a:t>outre</a:t>
            </a:r>
            <a:r>
              <a:rPr lang="nl-BE" i="1" dirty="0" smtClean="0"/>
              <a:t>, </a:t>
            </a:r>
            <a:r>
              <a:rPr lang="nl-BE" i="1" dirty="0" err="1" smtClean="0"/>
              <a:t>il</a:t>
            </a:r>
            <a:r>
              <a:rPr lang="nl-BE" i="1" dirty="0" smtClean="0"/>
              <a:t> </a:t>
            </a:r>
            <a:r>
              <a:rPr lang="nl-BE" i="1" dirty="0" err="1" smtClean="0"/>
              <a:t>est</a:t>
            </a:r>
            <a:r>
              <a:rPr lang="nl-BE" i="1" dirty="0" smtClean="0"/>
              <a:t> </a:t>
            </a:r>
            <a:r>
              <a:rPr lang="nl-BE" i="1" dirty="0" err="1" smtClean="0"/>
              <a:t>requis</a:t>
            </a:r>
            <a:r>
              <a:rPr lang="nl-BE" i="1" dirty="0" smtClean="0"/>
              <a:t> pour que </a:t>
            </a:r>
            <a:r>
              <a:rPr lang="nl-BE" i="1" dirty="0" err="1" smtClean="0"/>
              <a:t>l’artcile</a:t>
            </a:r>
            <a:r>
              <a:rPr lang="nl-BE" i="1" dirty="0" smtClean="0"/>
              <a:t> L121-4 du Code </a:t>
            </a:r>
            <a:r>
              <a:rPr lang="nl-BE" i="1" dirty="0" err="1" smtClean="0"/>
              <a:t>français</a:t>
            </a:r>
            <a:r>
              <a:rPr lang="nl-BE" i="1" dirty="0" smtClean="0"/>
              <a:t> des </a:t>
            </a:r>
            <a:r>
              <a:rPr lang="nl-BE" i="1" dirty="0" err="1" smtClean="0"/>
              <a:t>assurances</a:t>
            </a:r>
            <a:r>
              <a:rPr lang="nl-BE" i="1" dirty="0" smtClean="0"/>
              <a:t> </a:t>
            </a:r>
            <a:r>
              <a:rPr lang="nl-BE" i="1" dirty="0" err="1" smtClean="0"/>
              <a:t>puisse</a:t>
            </a:r>
            <a:r>
              <a:rPr lang="nl-BE" i="1" dirty="0" smtClean="0"/>
              <a:t> </a:t>
            </a:r>
            <a:r>
              <a:rPr lang="nl-BE" i="1" dirty="0" err="1" smtClean="0"/>
              <a:t>s’appliquer</a:t>
            </a:r>
            <a:r>
              <a:rPr lang="nl-BE" i="1" dirty="0" smtClean="0"/>
              <a:t>, </a:t>
            </a:r>
            <a:r>
              <a:rPr lang="nl-BE" i="1" dirty="0" err="1" smtClean="0"/>
              <a:t>qu’il</a:t>
            </a:r>
            <a:r>
              <a:rPr lang="nl-BE" i="1" dirty="0" smtClean="0"/>
              <a:t> y </a:t>
            </a:r>
            <a:r>
              <a:rPr lang="nl-BE" i="1" dirty="0" err="1" smtClean="0"/>
              <a:t>ait</a:t>
            </a:r>
            <a:r>
              <a:rPr lang="nl-BE" i="1" dirty="0" smtClean="0"/>
              <a:t>, pour les deux </a:t>
            </a:r>
            <a:r>
              <a:rPr lang="nl-BE" i="1" dirty="0" err="1" smtClean="0"/>
              <a:t>polices</a:t>
            </a:r>
            <a:r>
              <a:rPr lang="nl-BE" i="1" dirty="0" smtClean="0"/>
              <a:t>, </a:t>
            </a:r>
            <a:r>
              <a:rPr lang="nl-BE" i="1" dirty="0" err="1" smtClean="0"/>
              <a:t>identité</a:t>
            </a:r>
            <a:r>
              <a:rPr lang="nl-BE" i="1" dirty="0" smtClean="0"/>
              <a:t> de </a:t>
            </a:r>
            <a:r>
              <a:rPr lang="nl-BE" i="1" dirty="0" err="1" smtClean="0"/>
              <a:t>souscripteur</a:t>
            </a:r>
            <a:r>
              <a:rPr lang="nl-BE" i="1" dirty="0" smtClean="0"/>
              <a:t>, </a:t>
            </a:r>
            <a:r>
              <a:rPr lang="nl-BE" i="1" dirty="0" err="1" smtClean="0"/>
              <a:t>quod</a:t>
            </a:r>
            <a:r>
              <a:rPr lang="nl-BE" i="1" dirty="0" smtClean="0"/>
              <a:t> non en </a:t>
            </a:r>
            <a:r>
              <a:rPr lang="nl-BE" i="1" dirty="0" err="1" smtClean="0"/>
              <a:t>l’espèce</a:t>
            </a:r>
            <a:r>
              <a:rPr lang="nl-BE" i="1" dirty="0" smtClean="0"/>
              <a:t>;</a:t>
            </a:r>
          </a:p>
          <a:p>
            <a:pPr marL="400050" lvl="1" indent="0">
              <a:buNone/>
            </a:pPr>
            <a:r>
              <a:rPr lang="nl-BE" i="1" u="sng" dirty="0" smtClean="0"/>
              <a:t>Que la clause de </a:t>
            </a:r>
            <a:r>
              <a:rPr lang="nl-BE" i="1" u="sng" dirty="0" err="1" smtClean="0"/>
              <a:t>subsidiarité</a:t>
            </a:r>
            <a:r>
              <a:rPr lang="nl-BE" i="1" u="sng" dirty="0" smtClean="0"/>
              <a:t> </a:t>
            </a:r>
            <a:r>
              <a:rPr lang="nl-BE" i="1" u="sng" dirty="0" err="1" smtClean="0"/>
              <a:t>invoquée</a:t>
            </a:r>
            <a:r>
              <a:rPr lang="nl-BE" i="1" u="sng" dirty="0" smtClean="0"/>
              <a:t> par A </a:t>
            </a:r>
            <a:r>
              <a:rPr lang="nl-BE" i="1" u="sng" dirty="0" err="1" smtClean="0"/>
              <a:t>doit</a:t>
            </a:r>
            <a:r>
              <a:rPr lang="nl-BE" i="1" u="sng" dirty="0" smtClean="0"/>
              <a:t> </a:t>
            </a:r>
            <a:r>
              <a:rPr lang="nl-BE" i="1" u="sng" dirty="0" err="1" smtClean="0"/>
              <a:t>dès</a:t>
            </a:r>
            <a:r>
              <a:rPr lang="nl-BE" i="1" u="sng" dirty="0" smtClean="0"/>
              <a:t> </a:t>
            </a:r>
            <a:r>
              <a:rPr lang="nl-BE" i="1" u="sng" dirty="0" err="1" smtClean="0"/>
              <a:t>lors</a:t>
            </a:r>
            <a:r>
              <a:rPr lang="nl-BE" i="1" u="sng" dirty="0" smtClean="0"/>
              <a:t> </a:t>
            </a:r>
            <a:r>
              <a:rPr lang="nl-BE" i="1" u="sng" dirty="0" err="1" smtClean="0"/>
              <a:t>sortir</a:t>
            </a:r>
            <a:r>
              <a:rPr lang="nl-BE" i="1" u="sng" dirty="0" smtClean="0"/>
              <a:t> </a:t>
            </a:r>
            <a:r>
              <a:rPr lang="nl-BE" i="1" u="sng" dirty="0" err="1" smtClean="0"/>
              <a:t>ses</a:t>
            </a:r>
            <a:r>
              <a:rPr lang="nl-BE" i="1" u="sng" dirty="0" smtClean="0"/>
              <a:t> </a:t>
            </a:r>
            <a:r>
              <a:rPr lang="nl-BE" i="1" u="sng" dirty="0" err="1" smtClean="0"/>
              <a:t>effets</a:t>
            </a:r>
            <a:r>
              <a:rPr lang="nl-BE" i="1" dirty="0" smtClean="0"/>
              <a:t>; (…)</a:t>
            </a:r>
          </a:p>
          <a:p>
            <a:pPr marL="400050" lvl="1" indent="0">
              <a:buNone/>
            </a:pPr>
            <a:endParaRPr lang="nl-BE" i="1" dirty="0"/>
          </a:p>
          <a:p>
            <a:pPr marL="400050" lvl="1" indent="0">
              <a:buNone/>
            </a:pPr>
            <a:r>
              <a:rPr lang="nl-BE" sz="2400" dirty="0" smtClean="0"/>
              <a:t>Conclusie: geen samenloop en dus kan A zich beroepen op haar subsidiariteitsclausule en wordt de regresvordering van G tegen A voor verdeling van de betaalde schadevergoeding als ongegrond afgewezen. </a:t>
            </a:r>
            <a:endParaRPr lang="nl-BE" dirty="0"/>
          </a:p>
          <a:p>
            <a:pPr marL="400050" lvl="1" indent="0">
              <a:buNone/>
            </a:pPr>
            <a:endParaRPr lang="nl-BE" dirty="0" smtClean="0"/>
          </a:p>
          <a:p>
            <a:pPr marL="400050" lvl="1" indent="0">
              <a:buNone/>
            </a:pPr>
            <a:endParaRPr lang="nl-BE" i="1" dirty="0" smtClean="0"/>
          </a:p>
          <a:p>
            <a:pPr marL="0" indent="0">
              <a:buNone/>
            </a:pPr>
            <a:endParaRPr lang="en-US" dirty="0"/>
          </a:p>
        </p:txBody>
      </p:sp>
      <p:sp>
        <p:nvSpPr>
          <p:cNvPr id="2" name="Slide Number Placeholder 1"/>
          <p:cNvSpPr>
            <a:spLocks noGrp="1"/>
          </p:cNvSpPr>
          <p:nvPr>
            <p:ph type="sldNum" sz="quarter" idx="12"/>
          </p:nvPr>
        </p:nvSpPr>
        <p:spPr/>
        <p:txBody>
          <a:bodyPr/>
          <a:lstStyle/>
          <a:p>
            <a:fld id="{944E030A-861D-44C7-9376-23DEA71D2C2C}" type="slidenum">
              <a:rPr lang="en-US" smtClean="0"/>
              <a:t>25</a:t>
            </a:fld>
            <a:endParaRPr lang="en-US"/>
          </a:p>
        </p:txBody>
      </p:sp>
    </p:spTree>
    <p:extLst>
      <p:ext uri="{BB962C8B-B14F-4D97-AF65-F5344CB8AC3E}">
        <p14:creationId xmlns:p14="http://schemas.microsoft.com/office/powerpoint/2010/main" val="23157811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nl-BE" sz="2400" dirty="0"/>
              <a:t/>
            </a:r>
            <a:br>
              <a:rPr lang="nl-BE" sz="2400" dirty="0"/>
            </a:br>
            <a:r>
              <a:rPr lang="nl-BE" sz="2400" dirty="0" smtClean="0"/>
              <a:t>B. 	Arrest Hof van Cassatie 21 februari 2011</a:t>
            </a:r>
            <a:r>
              <a:rPr lang="nl-BE" sz="2400" dirty="0"/>
              <a:t/>
            </a:r>
            <a:br>
              <a:rPr lang="nl-BE" sz="2400" dirty="0"/>
            </a:br>
            <a:r>
              <a:rPr lang="nl-BE" sz="2400" dirty="0"/>
              <a:t/>
            </a:r>
            <a:br>
              <a:rPr lang="nl-BE" sz="2400" dirty="0"/>
            </a:br>
            <a:endParaRPr lang="en-US" sz="2400" dirty="0"/>
          </a:p>
        </p:txBody>
      </p:sp>
      <p:sp>
        <p:nvSpPr>
          <p:cNvPr id="15" name="Content Placeholder 2"/>
          <p:cNvSpPr txBox="1">
            <a:spLocks/>
          </p:cNvSpPr>
          <p:nvPr/>
        </p:nvSpPr>
        <p:spPr>
          <a:xfrm>
            <a:off x="457200" y="1484784"/>
            <a:ext cx="8229600" cy="4641379"/>
          </a:xfrm>
          <a:prstGeom prst="rect">
            <a:avLst/>
          </a:prstGeom>
        </p:spPr>
        <p:txBody>
          <a:bodyPr/>
          <a:lstStyle>
            <a:lvl1pPr marL="342900" indent="-342900" algn="l" defTabSz="914400" rtl="0" eaLnBrk="1" latinLnBrk="0" hangingPunct="1">
              <a:spcBef>
                <a:spcPct val="20000"/>
              </a:spcBef>
              <a:buClr>
                <a:schemeClr val="accent6"/>
              </a:buClr>
              <a:buFont typeface="Wingdings" pitchFamily="2" charset="2"/>
              <a:buChar char="§"/>
              <a:defRPr sz="2400" kern="1200" baseline="0">
                <a:solidFill>
                  <a:srgbClr val="003366"/>
                </a:solidFill>
                <a:latin typeface="Arial" pitchFamily="34" charset="0"/>
                <a:ea typeface="+mn-ea"/>
                <a:cs typeface="Arial" pitchFamily="34" charset="0"/>
              </a:defRPr>
            </a:lvl1pPr>
            <a:lvl2pPr marL="742950" indent="-285750" algn="l" defTabSz="914400" rtl="0" eaLnBrk="1" latinLnBrk="0" hangingPunct="1">
              <a:spcBef>
                <a:spcPct val="20000"/>
              </a:spcBef>
              <a:buClr>
                <a:schemeClr val="accent6"/>
              </a:buClr>
              <a:buFont typeface="Wingdings" pitchFamily="2" charset="2"/>
              <a:buChar char="§"/>
              <a:defRPr sz="2000" kern="1200" baseline="0">
                <a:solidFill>
                  <a:srgbClr val="003366"/>
                </a:solidFill>
                <a:latin typeface="Arial" pitchFamily="34" charset="0"/>
                <a:ea typeface="+mn-ea"/>
                <a:cs typeface="Arial" pitchFamily="34" charset="0"/>
              </a:defRPr>
            </a:lvl2pPr>
            <a:lvl3pPr marL="1143000" indent="-228600" algn="l" defTabSz="914400" rtl="0" eaLnBrk="1" latinLnBrk="0" hangingPunct="1">
              <a:spcBef>
                <a:spcPct val="20000"/>
              </a:spcBef>
              <a:buClr>
                <a:schemeClr val="accent6"/>
              </a:buClr>
              <a:buFont typeface="Wingdings" pitchFamily="2" charset="2"/>
              <a:buChar char="§"/>
              <a:defRPr sz="1800" kern="1200" baseline="0">
                <a:solidFill>
                  <a:srgbClr val="003366"/>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nl-BE" dirty="0" smtClean="0"/>
              <a:t>Verzekerde beroept zich op aansprakelijkheidsdekking in ABR-polis terwijl verzekerde ook eigen BA-polis heeft afgesloten bij andere verzekeraar;</a:t>
            </a:r>
          </a:p>
          <a:p>
            <a:r>
              <a:rPr lang="nl-BE" dirty="0" smtClean="0"/>
              <a:t>ABR-polis bevat clausule dat zij slechts van toepassing is na toepassing en uitputting van een andere bestaande polis die in eerste rang tussenkomt.</a:t>
            </a:r>
          </a:p>
          <a:p>
            <a:r>
              <a:rPr lang="nl-BE" dirty="0" smtClean="0"/>
              <a:t>Oordeel Cassatie:</a:t>
            </a:r>
          </a:p>
          <a:p>
            <a:pPr marL="400050" lvl="2" indent="0">
              <a:buNone/>
            </a:pPr>
            <a:r>
              <a:rPr lang="nl-BE" i="1" dirty="0" smtClean="0"/>
              <a:t>“1. Krachtens artikel 45, §1 wet landverzekeringsovereenkomst, kan de verzekerde, wanneer eenzelfde belang bij verscheidene verzekeraars tegen hetzelfde risico is verzekerd, in geval van schade, van elke verzekeraar schadevergoeding vorderen binnen de grenzen van ieders verplichtingen en ten </a:t>
            </a:r>
            <a:r>
              <a:rPr lang="nl-BE" i="1" dirty="0" err="1" smtClean="0"/>
              <a:t>belope</a:t>
            </a:r>
            <a:r>
              <a:rPr lang="nl-BE" i="1" dirty="0" smtClean="0"/>
              <a:t> van de vergoeding waarop hij recht heeft. </a:t>
            </a:r>
            <a:endParaRPr lang="nl-BE" i="1" dirty="0"/>
          </a:p>
          <a:p>
            <a:endParaRPr lang="nl-BE" dirty="0" smtClean="0"/>
          </a:p>
          <a:p>
            <a:pPr marL="0" indent="0">
              <a:buNone/>
            </a:pPr>
            <a:endParaRPr lang="nl-BE" dirty="0" smtClean="0"/>
          </a:p>
          <a:p>
            <a:pPr marL="0" indent="0">
              <a:buFont typeface="Wingdings" pitchFamily="2" charset="2"/>
              <a:buNone/>
            </a:pPr>
            <a:endParaRPr lang="en-US" dirty="0"/>
          </a:p>
        </p:txBody>
      </p:sp>
      <p:sp>
        <p:nvSpPr>
          <p:cNvPr id="3" name="Slide Number Placeholder 2"/>
          <p:cNvSpPr>
            <a:spLocks noGrp="1"/>
          </p:cNvSpPr>
          <p:nvPr>
            <p:ph type="sldNum" sz="quarter" idx="12"/>
          </p:nvPr>
        </p:nvSpPr>
        <p:spPr/>
        <p:txBody>
          <a:bodyPr/>
          <a:lstStyle/>
          <a:p>
            <a:fld id="{944E030A-861D-44C7-9376-23DEA71D2C2C}" type="slidenum">
              <a:rPr lang="en-US" smtClean="0"/>
              <a:t>26</a:t>
            </a:fld>
            <a:endParaRPr lang="en-US"/>
          </a:p>
        </p:txBody>
      </p:sp>
    </p:spTree>
    <p:extLst>
      <p:ext uri="{BB962C8B-B14F-4D97-AF65-F5344CB8AC3E}">
        <p14:creationId xmlns:p14="http://schemas.microsoft.com/office/powerpoint/2010/main" val="41069718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8229600" cy="5865515"/>
          </a:xfrm>
        </p:spPr>
        <p:txBody>
          <a:bodyPr>
            <a:normAutofit lnSpcReduction="10000"/>
          </a:bodyPr>
          <a:lstStyle/>
          <a:p>
            <a:pPr marL="400050" lvl="1" indent="0">
              <a:buNone/>
            </a:pPr>
            <a:r>
              <a:rPr lang="nl-BE" i="1" dirty="0" smtClean="0"/>
              <a:t>Behalve in geval van fraude, kan geen verzekeraar een beroep doen op het bestaan van andere overeenkomsten die hetzelfde risico dekken om zijn waarborg te weigeren. </a:t>
            </a:r>
          </a:p>
          <a:p>
            <a:pPr marL="400050" lvl="1" indent="0">
              <a:buNone/>
            </a:pPr>
            <a:r>
              <a:rPr lang="nl-BE" i="1" dirty="0" smtClean="0"/>
              <a:t>2. Deze wetsbepaling is uitsluitend van toepassing wanneer de verscheidene verzekeraars in samenloop komen voor de dekking van dezelfde schade. </a:t>
            </a:r>
          </a:p>
          <a:p>
            <a:pPr marL="400050" lvl="1" indent="0">
              <a:buNone/>
            </a:pPr>
            <a:r>
              <a:rPr lang="nl-BE" i="1" u="sng" dirty="0" smtClean="0"/>
              <a:t>Zulke samenloop is er niet wanneer de aangesproken verzekeraar volgens de polis slechts na toepassing en na de uitputting van een andere bestaande polis, dus in tweede rang, in aanmerking komt om de schade te dekken en de verzekering in eerste rang voor de vergoeding van de schade toereikend is</a:t>
            </a:r>
            <a:r>
              <a:rPr lang="nl-BE" i="1" dirty="0" smtClean="0"/>
              <a:t>. </a:t>
            </a:r>
          </a:p>
          <a:p>
            <a:pPr marL="400050" lvl="1" indent="0">
              <a:buNone/>
            </a:pPr>
            <a:r>
              <a:rPr lang="nl-BE" i="1" dirty="0" smtClean="0"/>
              <a:t>3. Het arrest oordeelt dat de tussen de partijen gesloten verzekeringsovereenkomst slechts dekking voorzag in tweede rang en de verzekering in eerste rang voldoende dekking verleende. Het beslist om die reden geen toepassing te maken van de voormelde wetsbepaling. </a:t>
            </a:r>
          </a:p>
          <a:p>
            <a:pPr marL="400050" lvl="1" indent="0">
              <a:buNone/>
            </a:pPr>
            <a:r>
              <a:rPr lang="nl-BE" i="1" u="sng" dirty="0" smtClean="0"/>
              <a:t>Het verantwoordt aldus zijn beslissing naar recht</a:t>
            </a:r>
            <a:r>
              <a:rPr lang="nl-BE" i="1" dirty="0" smtClean="0"/>
              <a:t>. </a:t>
            </a:r>
          </a:p>
          <a:p>
            <a:pPr marL="400050" lvl="1" indent="0">
              <a:buNone/>
            </a:pPr>
            <a:r>
              <a:rPr lang="nl-BE" i="1" dirty="0" smtClean="0"/>
              <a:t>Het onderdeel kan niet worden aangenomen.”</a:t>
            </a:r>
            <a:endParaRPr lang="en-US" dirty="0"/>
          </a:p>
        </p:txBody>
      </p:sp>
      <p:sp>
        <p:nvSpPr>
          <p:cNvPr id="2" name="Slide Number Placeholder 1"/>
          <p:cNvSpPr>
            <a:spLocks noGrp="1"/>
          </p:cNvSpPr>
          <p:nvPr>
            <p:ph type="sldNum" sz="quarter" idx="12"/>
          </p:nvPr>
        </p:nvSpPr>
        <p:spPr/>
        <p:txBody>
          <a:bodyPr/>
          <a:lstStyle/>
          <a:p>
            <a:fld id="{944E030A-861D-44C7-9376-23DEA71D2C2C}" type="slidenum">
              <a:rPr lang="en-US" smtClean="0"/>
              <a:t>27</a:t>
            </a:fld>
            <a:endParaRPr lang="en-US"/>
          </a:p>
        </p:txBody>
      </p:sp>
    </p:spTree>
    <p:extLst>
      <p:ext uri="{BB962C8B-B14F-4D97-AF65-F5344CB8AC3E}">
        <p14:creationId xmlns:p14="http://schemas.microsoft.com/office/powerpoint/2010/main" val="312674967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Content Placeholder 2"/>
          <p:cNvSpPr txBox="1">
            <a:spLocks/>
          </p:cNvSpPr>
          <p:nvPr/>
        </p:nvSpPr>
        <p:spPr>
          <a:xfrm>
            <a:off x="457200" y="476672"/>
            <a:ext cx="8229600" cy="5649491"/>
          </a:xfrm>
          <a:prstGeom prst="rect">
            <a:avLst/>
          </a:prstGeom>
        </p:spPr>
        <p:txBody>
          <a:bodyPr/>
          <a:lstStyle>
            <a:lvl1pPr marL="342900" indent="-342900" algn="l" defTabSz="914400" rtl="0" eaLnBrk="1" latinLnBrk="0" hangingPunct="1">
              <a:spcBef>
                <a:spcPct val="20000"/>
              </a:spcBef>
              <a:buClr>
                <a:schemeClr val="accent6"/>
              </a:buClr>
              <a:buFont typeface="Wingdings" pitchFamily="2" charset="2"/>
              <a:buChar char="§"/>
              <a:defRPr sz="2400" kern="1200" baseline="0">
                <a:solidFill>
                  <a:srgbClr val="003366"/>
                </a:solidFill>
                <a:latin typeface="Arial" pitchFamily="34" charset="0"/>
                <a:ea typeface="+mn-ea"/>
                <a:cs typeface="Arial" pitchFamily="34" charset="0"/>
              </a:defRPr>
            </a:lvl1pPr>
            <a:lvl2pPr marL="742950" indent="-285750" algn="l" defTabSz="914400" rtl="0" eaLnBrk="1" latinLnBrk="0" hangingPunct="1">
              <a:spcBef>
                <a:spcPct val="20000"/>
              </a:spcBef>
              <a:buClr>
                <a:schemeClr val="accent6"/>
              </a:buClr>
              <a:buFont typeface="Wingdings" pitchFamily="2" charset="2"/>
              <a:buChar char="§"/>
              <a:defRPr sz="2000" kern="1200" baseline="0">
                <a:solidFill>
                  <a:srgbClr val="003366"/>
                </a:solidFill>
                <a:latin typeface="Arial" pitchFamily="34" charset="0"/>
                <a:ea typeface="+mn-ea"/>
                <a:cs typeface="Arial" pitchFamily="34" charset="0"/>
              </a:defRPr>
            </a:lvl2pPr>
            <a:lvl3pPr marL="1143000" indent="-228600" algn="l" defTabSz="914400" rtl="0" eaLnBrk="1" latinLnBrk="0" hangingPunct="1">
              <a:spcBef>
                <a:spcPct val="20000"/>
              </a:spcBef>
              <a:buClr>
                <a:schemeClr val="accent6"/>
              </a:buClr>
              <a:buFont typeface="Wingdings" pitchFamily="2" charset="2"/>
              <a:buChar char="§"/>
              <a:defRPr sz="1800" kern="1200" baseline="0">
                <a:solidFill>
                  <a:srgbClr val="003366"/>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nl-BE" dirty="0" smtClean="0"/>
              <a:t>In geval van “</a:t>
            </a:r>
            <a:r>
              <a:rPr lang="nl-BE" dirty="0" err="1" smtClean="0"/>
              <a:t>layer</a:t>
            </a:r>
            <a:r>
              <a:rPr lang="nl-BE" dirty="0" smtClean="0"/>
              <a:t>-structuren” bij </a:t>
            </a:r>
            <a:r>
              <a:rPr lang="nl-BE" dirty="0" err="1" smtClean="0"/>
              <a:t>aansprakelijkheids-verzekering</a:t>
            </a:r>
            <a:r>
              <a:rPr lang="nl-BE" dirty="0" smtClean="0"/>
              <a:t> zijn subsidiariteitsclausules geldig.</a:t>
            </a:r>
          </a:p>
          <a:p>
            <a:r>
              <a:rPr lang="nl-BE" dirty="0" smtClean="0"/>
              <a:t>Dit arrest is </a:t>
            </a:r>
            <a:r>
              <a:rPr lang="nl-BE" dirty="0" err="1" smtClean="0"/>
              <a:t>bekritiseerbaar</a:t>
            </a:r>
            <a:r>
              <a:rPr lang="nl-BE" dirty="0" smtClean="0"/>
              <a:t>! Hof had eerst moeten nagaan of de wettelijke samenloopvoorwaarden al dan niet vervuld waren en pas daarna in het licht hiervan de geldigheid van de subsidiariteitsclausules moeten beoordelen. Betwijfelbaar of in de context van een ABR-polis en een BA-polis (andere verzekeringsnemers) de partijen de intentie hadden dat de ene polis ten opzichte van de andere polis primair of </a:t>
            </a:r>
            <a:r>
              <a:rPr lang="nl-BE" dirty="0" err="1" smtClean="0"/>
              <a:t>excedentair</a:t>
            </a:r>
            <a:r>
              <a:rPr lang="nl-BE" smtClean="0"/>
              <a:t> zou </a:t>
            </a:r>
            <a:r>
              <a:rPr lang="nl-BE" dirty="0" smtClean="0"/>
              <a:t>zijn. </a:t>
            </a:r>
          </a:p>
          <a:p>
            <a:pPr marL="0" indent="0">
              <a:buNone/>
            </a:pPr>
            <a:endParaRPr lang="nl-BE" dirty="0" smtClean="0"/>
          </a:p>
          <a:p>
            <a:pPr marL="0" indent="0">
              <a:buFont typeface="Wingdings" pitchFamily="2" charset="2"/>
              <a:buNone/>
            </a:pPr>
            <a:endParaRPr lang="en-US" dirty="0"/>
          </a:p>
        </p:txBody>
      </p:sp>
      <p:sp>
        <p:nvSpPr>
          <p:cNvPr id="2" name="Slide Number Placeholder 1"/>
          <p:cNvSpPr>
            <a:spLocks noGrp="1"/>
          </p:cNvSpPr>
          <p:nvPr>
            <p:ph type="sldNum" sz="quarter" idx="12"/>
          </p:nvPr>
        </p:nvSpPr>
        <p:spPr/>
        <p:txBody>
          <a:bodyPr/>
          <a:lstStyle/>
          <a:p>
            <a:fld id="{944E030A-861D-44C7-9376-23DEA71D2C2C}" type="slidenum">
              <a:rPr lang="en-US" smtClean="0"/>
              <a:t>28</a:t>
            </a:fld>
            <a:endParaRPr lang="en-US"/>
          </a:p>
        </p:txBody>
      </p:sp>
    </p:spTree>
    <p:extLst>
      <p:ext uri="{BB962C8B-B14F-4D97-AF65-F5344CB8AC3E}">
        <p14:creationId xmlns:p14="http://schemas.microsoft.com/office/powerpoint/2010/main" val="74127280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31840" y="1556792"/>
            <a:ext cx="3241446" cy="3227040"/>
          </a:xfrm>
          <a:prstGeom prst="rect">
            <a:avLst/>
          </a:prstGeom>
        </p:spPr>
      </p:pic>
      <p:sp>
        <p:nvSpPr>
          <p:cNvPr id="3" name="Slide Number Placeholder 2"/>
          <p:cNvSpPr>
            <a:spLocks noGrp="1"/>
          </p:cNvSpPr>
          <p:nvPr>
            <p:ph type="sldNum" sz="quarter" idx="12"/>
          </p:nvPr>
        </p:nvSpPr>
        <p:spPr/>
        <p:txBody>
          <a:bodyPr/>
          <a:lstStyle/>
          <a:p>
            <a:fld id="{944E030A-861D-44C7-9376-23DEA71D2C2C}" type="slidenum">
              <a:rPr lang="en-US" smtClean="0"/>
              <a:t>29</a:t>
            </a:fld>
            <a:endParaRPr lang="en-US"/>
          </a:p>
        </p:txBody>
      </p:sp>
    </p:spTree>
    <p:extLst>
      <p:ext uri="{BB962C8B-B14F-4D97-AF65-F5344CB8AC3E}">
        <p14:creationId xmlns:p14="http://schemas.microsoft.com/office/powerpoint/2010/main" val="120193225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4704"/>
            <a:ext cx="8229600" cy="5361459"/>
          </a:xfrm>
        </p:spPr>
        <p:txBody>
          <a:bodyPr>
            <a:normAutofit/>
          </a:bodyPr>
          <a:lstStyle/>
          <a:p>
            <a:pPr>
              <a:buFont typeface="Wingdings" pitchFamily="2" charset="2"/>
              <a:buChar char="ð"/>
            </a:pPr>
            <a:r>
              <a:rPr lang="nl-BE" dirty="0" smtClean="0"/>
              <a:t>Verzekerde valt tussen 2 stoelen indien alle polissen subsidiariteitsclausules bevatten.</a:t>
            </a:r>
          </a:p>
          <a:p>
            <a:pPr marL="0" indent="0">
              <a:buNone/>
            </a:pPr>
            <a:endParaRPr lang="nl-BE" dirty="0" smtClean="0"/>
          </a:p>
          <a:p>
            <a:pPr>
              <a:buFont typeface="Wingdings" pitchFamily="2" charset="2"/>
              <a:buChar char="ð"/>
            </a:pPr>
            <a:r>
              <a:rPr lang="nl-BE" dirty="0" smtClean="0"/>
              <a:t>Verzekeraar die de schade vergoedt kan geen regres uitoefenen op andere verzekeraar onder wiens polis schadegeval eveneens gedekt is, doch welke een subsidiariteitsclausule bevat.</a:t>
            </a:r>
          </a:p>
          <a:p>
            <a:pPr>
              <a:buFont typeface="Wingdings" pitchFamily="2" charset="2"/>
              <a:buChar char="ð"/>
            </a:pPr>
            <a:endParaRPr lang="nl-BE" dirty="0" smtClean="0"/>
          </a:p>
          <a:p>
            <a:pPr marL="0" indent="0">
              <a:buNone/>
            </a:pPr>
            <a:r>
              <a:rPr lang="nl-BE" dirty="0" smtClean="0"/>
              <a:t>Daarom: dwingende wettelijke regeling in Artikel 45 WLVO (Artikel 99 Verzekeringswet van 4 april 2014):</a:t>
            </a:r>
          </a:p>
          <a:p>
            <a:pPr marL="0" indent="0">
              <a:buNone/>
            </a:pPr>
            <a:endParaRPr lang="en-US" dirty="0"/>
          </a:p>
        </p:txBody>
      </p:sp>
      <p:sp>
        <p:nvSpPr>
          <p:cNvPr id="2" name="Slide Number Placeholder 1"/>
          <p:cNvSpPr>
            <a:spLocks noGrp="1"/>
          </p:cNvSpPr>
          <p:nvPr>
            <p:ph type="sldNum" sz="quarter" idx="12"/>
          </p:nvPr>
        </p:nvSpPr>
        <p:spPr/>
        <p:txBody>
          <a:bodyPr/>
          <a:lstStyle/>
          <a:p>
            <a:fld id="{944E030A-861D-44C7-9376-23DEA71D2C2C}" type="slidenum">
              <a:rPr lang="en-US" smtClean="0"/>
              <a:t>3</a:t>
            </a:fld>
            <a:endParaRPr lang="en-US"/>
          </a:p>
        </p:txBody>
      </p:sp>
    </p:spTree>
    <p:extLst>
      <p:ext uri="{BB962C8B-B14F-4D97-AF65-F5344CB8AC3E}">
        <p14:creationId xmlns:p14="http://schemas.microsoft.com/office/powerpoint/2010/main" val="1862480970"/>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Rectangle 2"/>
          <p:cNvSpPr/>
          <p:nvPr/>
        </p:nvSpPr>
        <p:spPr>
          <a:xfrm>
            <a:off x="358121" y="836712"/>
            <a:ext cx="8208912" cy="3693319"/>
          </a:xfrm>
          <a:prstGeom prst="rect">
            <a:avLst/>
          </a:prstGeom>
        </p:spPr>
        <p:txBody>
          <a:bodyPr wrap="square">
            <a:spAutoFit/>
          </a:bodyPr>
          <a:lstStyle/>
          <a:p>
            <a:r>
              <a:rPr lang="nl-NL" i="1" dirty="0" smtClean="0">
                <a:solidFill>
                  <a:srgbClr val="003366"/>
                </a:solidFill>
                <a:latin typeface="Arial" panose="020B0604020202020204" pitchFamily="34" charset="0"/>
                <a:cs typeface="Arial" panose="020B0604020202020204" pitchFamily="34" charset="0"/>
              </a:rPr>
              <a:t>“Art. 99. § 1. Wanneer </a:t>
            </a:r>
            <a:r>
              <a:rPr lang="nl-NL" i="1" u="sng" dirty="0" smtClean="0">
                <a:solidFill>
                  <a:srgbClr val="003366"/>
                </a:solidFill>
                <a:latin typeface="Arial" panose="020B0604020202020204" pitchFamily="34" charset="0"/>
                <a:cs typeface="Arial" panose="020B0604020202020204" pitchFamily="34" charset="0"/>
              </a:rPr>
              <a:t>een zelfde belang</a:t>
            </a:r>
            <a:r>
              <a:rPr lang="nl-NL" i="1" dirty="0" smtClean="0">
                <a:solidFill>
                  <a:srgbClr val="003366"/>
                </a:solidFill>
                <a:latin typeface="Arial" panose="020B0604020202020204" pitchFamily="34" charset="0"/>
                <a:cs typeface="Arial" panose="020B0604020202020204" pitchFamily="34" charset="0"/>
              </a:rPr>
              <a:t> is verzekerd bij </a:t>
            </a:r>
            <a:r>
              <a:rPr lang="nl-NL" i="1" u="sng" dirty="0" smtClean="0">
                <a:solidFill>
                  <a:srgbClr val="003366"/>
                </a:solidFill>
                <a:latin typeface="Arial" panose="020B0604020202020204" pitchFamily="34" charset="0"/>
                <a:cs typeface="Arial" panose="020B0604020202020204" pitchFamily="34" charset="0"/>
              </a:rPr>
              <a:t>verscheidene verzekeraars</a:t>
            </a:r>
            <a:r>
              <a:rPr lang="nl-NL" i="1" dirty="0" smtClean="0">
                <a:solidFill>
                  <a:srgbClr val="003366"/>
                </a:solidFill>
                <a:latin typeface="Arial" panose="020B0604020202020204" pitchFamily="34" charset="0"/>
                <a:cs typeface="Arial" panose="020B0604020202020204" pitchFamily="34" charset="0"/>
              </a:rPr>
              <a:t> tegen </a:t>
            </a:r>
            <a:r>
              <a:rPr lang="nl-NL" i="1" u="sng" dirty="0" smtClean="0">
                <a:solidFill>
                  <a:srgbClr val="003366"/>
                </a:solidFill>
                <a:latin typeface="Arial" panose="020B0604020202020204" pitchFamily="34" charset="0"/>
                <a:cs typeface="Arial" panose="020B0604020202020204" pitchFamily="34" charset="0"/>
              </a:rPr>
              <a:t>hetzelfde risico</a:t>
            </a:r>
            <a:r>
              <a:rPr lang="nl-NL" i="1" dirty="0" smtClean="0">
                <a:solidFill>
                  <a:srgbClr val="003366"/>
                </a:solidFill>
                <a:latin typeface="Arial" panose="020B0604020202020204" pitchFamily="34" charset="0"/>
                <a:cs typeface="Arial" panose="020B0604020202020204" pitchFamily="34" charset="0"/>
              </a:rPr>
              <a:t>, kan de verzekerde, in geval van schade, van elke verzekeraar schadevergoeding vorderen binnen de grenzen van ieders verplichtingen en ten </a:t>
            </a:r>
            <a:r>
              <a:rPr lang="nl-NL" i="1" dirty="0" err="1" smtClean="0">
                <a:solidFill>
                  <a:srgbClr val="003366"/>
                </a:solidFill>
                <a:latin typeface="Arial" panose="020B0604020202020204" pitchFamily="34" charset="0"/>
                <a:cs typeface="Arial" panose="020B0604020202020204" pitchFamily="34" charset="0"/>
              </a:rPr>
              <a:t>belope</a:t>
            </a:r>
            <a:r>
              <a:rPr lang="nl-NL" i="1" dirty="0" smtClean="0">
                <a:solidFill>
                  <a:srgbClr val="003366"/>
                </a:solidFill>
                <a:latin typeface="Arial" panose="020B0604020202020204" pitchFamily="34" charset="0"/>
                <a:cs typeface="Arial" panose="020B0604020202020204" pitchFamily="34" charset="0"/>
              </a:rPr>
              <a:t> van de vergoeding waarop hij recht heeft.</a:t>
            </a:r>
          </a:p>
          <a:p>
            <a:r>
              <a:rPr lang="nl-NL" i="1" dirty="0" smtClean="0">
                <a:solidFill>
                  <a:srgbClr val="003366"/>
                </a:solidFill>
                <a:latin typeface="Arial" panose="020B0604020202020204" pitchFamily="34" charset="0"/>
                <a:cs typeface="Arial" panose="020B0604020202020204" pitchFamily="34" charset="0"/>
              </a:rPr>
              <a:t>Behalve in geval van fraude, kan geen verzekeraar zich beroepen op het bestaan van andere overeenkomsten die hetzelfde risico dekken om zijn waarborg te weigeren.</a:t>
            </a:r>
          </a:p>
          <a:p>
            <a:r>
              <a:rPr lang="nl-BE" i="1" dirty="0">
                <a:solidFill>
                  <a:srgbClr val="003366"/>
                </a:solidFill>
                <a:latin typeface="Arial" panose="020B0604020202020204" pitchFamily="34" charset="0"/>
                <a:cs typeface="Arial" panose="020B0604020202020204" pitchFamily="34" charset="0"/>
              </a:rPr>
              <a:t>§ 2. Tenzij de verzekeraars een andere verdeelsleutel bedongen hebben, wordt de last van het schadegeval omgeslagen als volgt :</a:t>
            </a:r>
            <a:br>
              <a:rPr lang="nl-BE" i="1" dirty="0">
                <a:solidFill>
                  <a:srgbClr val="003366"/>
                </a:solidFill>
                <a:latin typeface="Arial" panose="020B0604020202020204" pitchFamily="34" charset="0"/>
                <a:cs typeface="Arial" panose="020B0604020202020204" pitchFamily="34" charset="0"/>
              </a:rPr>
            </a:br>
            <a:r>
              <a:rPr lang="nl-BE" i="1" dirty="0" smtClean="0">
                <a:solidFill>
                  <a:srgbClr val="003366"/>
                </a:solidFill>
                <a:latin typeface="Arial" panose="020B0604020202020204" pitchFamily="34" charset="0"/>
                <a:cs typeface="Arial" panose="020B0604020202020204" pitchFamily="34" charset="0"/>
              </a:rPr>
              <a:t>1</a:t>
            </a:r>
            <a:r>
              <a:rPr lang="nl-BE" i="1" dirty="0">
                <a:solidFill>
                  <a:srgbClr val="003366"/>
                </a:solidFill>
                <a:latin typeface="Arial" panose="020B0604020202020204" pitchFamily="34" charset="0"/>
                <a:cs typeface="Arial" panose="020B0604020202020204" pitchFamily="34" charset="0"/>
              </a:rPr>
              <a:t>° Indien de waarde van het verzekeraar belang bepaalbaar is, geschiedt de omslag over de verzekeraars naar evenredigheid van hun respectieve verplichtingen</a:t>
            </a:r>
            <a:r>
              <a:rPr lang="nl-BE" i="1" dirty="0" smtClean="0">
                <a:solidFill>
                  <a:srgbClr val="003366"/>
                </a:solidFill>
                <a:latin typeface="Arial" panose="020B0604020202020204" pitchFamily="34" charset="0"/>
                <a:cs typeface="Arial" panose="020B0604020202020204" pitchFamily="34" charset="0"/>
              </a:rPr>
              <a:t>;</a:t>
            </a:r>
          </a:p>
          <a:p>
            <a:endParaRPr lang="nl-BE" i="1" dirty="0">
              <a:solidFill>
                <a:srgbClr val="003366"/>
              </a:solidFill>
              <a:latin typeface="Arial" pitchFamily="34" charset="0"/>
              <a:cs typeface="Arial" pitchFamily="34" charset="0"/>
            </a:endParaRPr>
          </a:p>
        </p:txBody>
      </p:sp>
      <p:sp>
        <p:nvSpPr>
          <p:cNvPr id="2" name="Slide Number Placeholder 1"/>
          <p:cNvSpPr>
            <a:spLocks noGrp="1"/>
          </p:cNvSpPr>
          <p:nvPr>
            <p:ph type="sldNum" sz="quarter" idx="12"/>
          </p:nvPr>
        </p:nvSpPr>
        <p:spPr/>
        <p:txBody>
          <a:bodyPr/>
          <a:lstStyle/>
          <a:p>
            <a:fld id="{944E030A-861D-44C7-9376-23DEA71D2C2C}" type="slidenum">
              <a:rPr lang="en-US" smtClean="0"/>
              <a:t>4</a:t>
            </a:fld>
            <a:endParaRPr lang="en-US"/>
          </a:p>
        </p:txBody>
      </p:sp>
    </p:spTree>
    <p:extLst>
      <p:ext uri="{BB962C8B-B14F-4D97-AF65-F5344CB8AC3E}">
        <p14:creationId xmlns:p14="http://schemas.microsoft.com/office/powerpoint/2010/main" val="57204984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Rectangle 2"/>
          <p:cNvSpPr/>
          <p:nvPr/>
        </p:nvSpPr>
        <p:spPr>
          <a:xfrm>
            <a:off x="358121" y="836712"/>
            <a:ext cx="8208912" cy="5632311"/>
          </a:xfrm>
          <a:prstGeom prst="rect">
            <a:avLst/>
          </a:prstGeom>
        </p:spPr>
        <p:txBody>
          <a:bodyPr wrap="square">
            <a:spAutoFit/>
          </a:bodyPr>
          <a:lstStyle/>
          <a:p>
            <a:r>
              <a:rPr lang="nl-BE" i="1" dirty="0" smtClean="0">
                <a:solidFill>
                  <a:srgbClr val="003366"/>
                </a:solidFill>
                <a:latin typeface="Arial" panose="020B0604020202020204" pitchFamily="34" charset="0"/>
                <a:cs typeface="Arial" panose="020B0604020202020204" pitchFamily="34" charset="0"/>
              </a:rPr>
              <a:t>2</a:t>
            </a:r>
            <a:r>
              <a:rPr lang="nl-BE" i="1" dirty="0">
                <a:solidFill>
                  <a:srgbClr val="003366"/>
                </a:solidFill>
                <a:latin typeface="Arial" panose="020B0604020202020204" pitchFamily="34" charset="0"/>
                <a:cs typeface="Arial" panose="020B0604020202020204" pitchFamily="34" charset="0"/>
              </a:rPr>
              <a:t>° Indien de waarde van het verzekeraar belang niet bepaalbaar is, dragen alle overeenkomsten met een gelijk aandeel bij ten </a:t>
            </a:r>
            <a:r>
              <a:rPr lang="nl-BE" i="1" dirty="0" err="1">
                <a:solidFill>
                  <a:srgbClr val="003366"/>
                </a:solidFill>
                <a:latin typeface="Arial" panose="020B0604020202020204" pitchFamily="34" charset="0"/>
                <a:cs typeface="Arial" panose="020B0604020202020204" pitchFamily="34" charset="0"/>
              </a:rPr>
              <a:t>belope</a:t>
            </a:r>
            <a:r>
              <a:rPr lang="nl-BE" i="1" dirty="0">
                <a:solidFill>
                  <a:srgbClr val="003366"/>
                </a:solidFill>
                <a:latin typeface="Arial" panose="020B0604020202020204" pitchFamily="34" charset="0"/>
                <a:cs typeface="Arial" panose="020B0604020202020204" pitchFamily="34" charset="0"/>
              </a:rPr>
              <a:t> van het hoogste bedrag dat door alle overeenkomsten gemeenschappelijk verzekerd is; zonder dat nog rekening wordt gehouden met de overeenkomsten waarvan de daadwerkelijke dekking met dat bedrag overeenkomt, wordt het overblijvende gedeelte van de schadevergoeding op dezelfde wijze verdeeld. Die verdelingstechniek wordt telkens herhaald totdat de schade geheel is vergoed of totdat is voldaan aan de dekkingen die door de gezamenlijke overeenkomsten daadwerkelijk worden verleend;</a:t>
            </a:r>
            <a:br>
              <a:rPr lang="nl-BE" i="1" dirty="0">
                <a:solidFill>
                  <a:srgbClr val="003366"/>
                </a:solidFill>
                <a:latin typeface="Arial" panose="020B0604020202020204" pitchFamily="34" charset="0"/>
                <a:cs typeface="Arial" panose="020B0604020202020204" pitchFamily="34" charset="0"/>
              </a:rPr>
            </a:br>
            <a:r>
              <a:rPr lang="nl-BE" i="1" dirty="0" smtClean="0">
                <a:solidFill>
                  <a:srgbClr val="003366"/>
                </a:solidFill>
                <a:latin typeface="Arial" panose="020B0604020202020204" pitchFamily="34" charset="0"/>
                <a:cs typeface="Arial" panose="020B0604020202020204" pitchFamily="34" charset="0"/>
              </a:rPr>
              <a:t>3</a:t>
            </a:r>
            <a:r>
              <a:rPr lang="nl-BE" i="1" dirty="0">
                <a:solidFill>
                  <a:srgbClr val="003366"/>
                </a:solidFill>
                <a:latin typeface="Arial" panose="020B0604020202020204" pitchFamily="34" charset="0"/>
                <a:cs typeface="Arial" panose="020B0604020202020204" pitchFamily="34" charset="0"/>
              </a:rPr>
              <a:t>° Indien een of meer verzekeraars niet in staat zijn hun aandeel geheel of gedeeltelijk te betalen, wordt dit over de andere verzekeraars omgeslagen op de wijze bepaald in 2°, evenwel zonder dat de door ieder van hen verzekerde som wordt overschreden.</a:t>
            </a:r>
            <a:br>
              <a:rPr lang="nl-BE" i="1" dirty="0">
                <a:solidFill>
                  <a:srgbClr val="003366"/>
                </a:solidFill>
                <a:latin typeface="Arial" panose="020B0604020202020204" pitchFamily="34" charset="0"/>
                <a:cs typeface="Arial" panose="020B0604020202020204" pitchFamily="34" charset="0"/>
              </a:rPr>
            </a:br>
            <a:r>
              <a:rPr lang="nl-BE" i="1" dirty="0" smtClean="0">
                <a:solidFill>
                  <a:srgbClr val="003366"/>
                </a:solidFill>
                <a:latin typeface="Arial" panose="020B0604020202020204" pitchFamily="34" charset="0"/>
                <a:cs typeface="Arial" panose="020B0604020202020204" pitchFamily="34" charset="0"/>
              </a:rPr>
              <a:t>§ </a:t>
            </a:r>
            <a:r>
              <a:rPr lang="nl-BE" i="1" dirty="0">
                <a:solidFill>
                  <a:srgbClr val="003366"/>
                </a:solidFill>
                <a:latin typeface="Arial" panose="020B0604020202020204" pitchFamily="34" charset="0"/>
                <a:cs typeface="Arial" panose="020B0604020202020204" pitchFamily="34" charset="0"/>
              </a:rPr>
              <a:t>3. Indien een of meer verzekeraars niet in staat zijn hun aandeel geheel of gedeeltelijk te betalen, hebben de andere verzekeraars op hen een recht van verhaal in verhouding tot de bijkomende lasten die zij gedragen hebben</a:t>
            </a:r>
            <a:r>
              <a:rPr lang="nl-BE" i="1" dirty="0" smtClean="0">
                <a:solidFill>
                  <a:srgbClr val="003366"/>
                </a:solidFill>
                <a:latin typeface="Arial" panose="020B0604020202020204" pitchFamily="34" charset="0"/>
                <a:cs typeface="Arial" panose="020B0604020202020204" pitchFamily="34" charset="0"/>
              </a:rPr>
              <a:t>.”</a:t>
            </a:r>
            <a:endParaRPr lang="en-US" i="1" dirty="0">
              <a:solidFill>
                <a:srgbClr val="003366"/>
              </a:solidFill>
              <a:latin typeface="Arial" panose="020B0604020202020204" pitchFamily="34" charset="0"/>
              <a:cs typeface="Arial" panose="020B0604020202020204" pitchFamily="34" charset="0"/>
            </a:endParaRPr>
          </a:p>
          <a:p>
            <a:endParaRPr lang="nl-NL" dirty="0">
              <a:latin typeface="Arial" panose="020B0604020202020204" pitchFamily="34" charset="0"/>
              <a:cs typeface="Arial" panose="020B0604020202020204" pitchFamily="34" charset="0"/>
            </a:endParaRPr>
          </a:p>
          <a:p>
            <a:endParaRPr lang="nl-NL" dirty="0" smtClean="0">
              <a:latin typeface="Arial" panose="020B0604020202020204" pitchFamily="34" charset="0"/>
              <a:cs typeface="Arial" panose="020B0604020202020204" pitchFamily="34" charset="0"/>
            </a:endParaRPr>
          </a:p>
          <a:p>
            <a:endParaRPr lang="nl-NL"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
        <p:nvSpPr>
          <p:cNvPr id="2" name="Slide Number Placeholder 1"/>
          <p:cNvSpPr>
            <a:spLocks noGrp="1"/>
          </p:cNvSpPr>
          <p:nvPr>
            <p:ph type="sldNum" sz="quarter" idx="12"/>
          </p:nvPr>
        </p:nvSpPr>
        <p:spPr/>
        <p:txBody>
          <a:bodyPr/>
          <a:lstStyle/>
          <a:p>
            <a:fld id="{944E030A-861D-44C7-9376-23DEA71D2C2C}" type="slidenum">
              <a:rPr lang="en-US" smtClean="0"/>
              <a:t>5</a:t>
            </a:fld>
            <a:endParaRPr lang="en-US"/>
          </a:p>
        </p:txBody>
      </p:sp>
    </p:spTree>
    <p:extLst>
      <p:ext uri="{BB962C8B-B14F-4D97-AF65-F5344CB8AC3E}">
        <p14:creationId xmlns:p14="http://schemas.microsoft.com/office/powerpoint/2010/main" val="1119278900"/>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778694"/>
            <a:ext cx="8229600" cy="850106"/>
          </a:xfrm>
        </p:spPr>
        <p:txBody>
          <a:bodyPr>
            <a:normAutofit/>
          </a:bodyPr>
          <a:lstStyle/>
          <a:p>
            <a:pPr algn="ctr"/>
            <a:r>
              <a:rPr lang="nl-BE" sz="2400" dirty="0" smtClean="0"/>
              <a:t>Samenloop ≠ Medeverzekering</a:t>
            </a:r>
            <a:endParaRPr lang="en-US" sz="2400" dirty="0"/>
          </a:p>
        </p:txBody>
      </p:sp>
      <p:sp>
        <p:nvSpPr>
          <p:cNvPr id="4" name="Content Placeholder 3"/>
          <p:cNvSpPr>
            <a:spLocks noGrp="1"/>
          </p:cNvSpPr>
          <p:nvPr>
            <p:ph sz="half" idx="2"/>
          </p:nvPr>
        </p:nvSpPr>
        <p:spPr>
          <a:xfrm>
            <a:off x="251520" y="2420888"/>
            <a:ext cx="4040188" cy="1440160"/>
          </a:xfrm>
        </p:spPr>
        <p:txBody>
          <a:bodyPr/>
          <a:lstStyle/>
          <a:p>
            <a:pPr marL="0" indent="0">
              <a:buNone/>
            </a:pPr>
            <a:r>
              <a:rPr lang="nl-BE" dirty="0" smtClean="0"/>
              <a:t>2 of meerdere polissen met onderscheiden verzekeraars (Artikel 99 Wet 04/04/2014)</a:t>
            </a:r>
            <a:endParaRPr lang="en-US" dirty="0"/>
          </a:p>
        </p:txBody>
      </p:sp>
      <p:sp>
        <p:nvSpPr>
          <p:cNvPr id="6" name="Content Placeholder 5"/>
          <p:cNvSpPr>
            <a:spLocks noGrp="1"/>
          </p:cNvSpPr>
          <p:nvPr>
            <p:ph sz="quarter" idx="4"/>
          </p:nvPr>
        </p:nvSpPr>
        <p:spPr>
          <a:xfrm>
            <a:off x="4850705" y="2420888"/>
            <a:ext cx="4041775" cy="2088232"/>
          </a:xfrm>
        </p:spPr>
        <p:txBody>
          <a:bodyPr>
            <a:normAutofit/>
          </a:bodyPr>
          <a:lstStyle/>
          <a:p>
            <a:pPr marL="0" indent="0">
              <a:buNone/>
            </a:pPr>
            <a:r>
              <a:rPr lang="nl-BE" dirty="0" smtClean="0"/>
              <a:t>1 polis met verscheidene verzekeraars die elk een aandeel (%) van hetzelfde risico dekken (Artikel 82-83 Wet 04/04/2014)</a:t>
            </a:r>
            <a:endParaRPr lang="en-US" dirty="0"/>
          </a:p>
        </p:txBody>
      </p:sp>
      <p:sp>
        <p:nvSpPr>
          <p:cNvPr id="3" name="Slide Number Placeholder 2"/>
          <p:cNvSpPr>
            <a:spLocks noGrp="1"/>
          </p:cNvSpPr>
          <p:nvPr>
            <p:ph type="sldNum" sz="quarter" idx="12"/>
          </p:nvPr>
        </p:nvSpPr>
        <p:spPr/>
        <p:txBody>
          <a:bodyPr/>
          <a:lstStyle/>
          <a:p>
            <a:fld id="{944E030A-861D-44C7-9376-23DEA71D2C2C}" type="slidenum">
              <a:rPr lang="en-US" smtClean="0"/>
              <a:t>6</a:t>
            </a:fld>
            <a:endParaRPr lang="en-US"/>
          </a:p>
        </p:txBody>
      </p:sp>
      <p:cxnSp>
        <p:nvCxnSpPr>
          <p:cNvPr id="8" name="Straight Connector 7"/>
          <p:cNvCxnSpPr/>
          <p:nvPr/>
        </p:nvCxnSpPr>
        <p:spPr>
          <a:xfrm>
            <a:off x="3131840" y="1556792"/>
            <a:ext cx="0" cy="864096"/>
          </a:xfrm>
          <a:prstGeom prst="line">
            <a:avLst/>
          </a:prstGeom>
          <a:ln>
            <a:solidFill>
              <a:srgbClr val="003366"/>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6228184" y="1556792"/>
            <a:ext cx="0" cy="864096"/>
          </a:xfrm>
          <a:prstGeom prst="line">
            <a:avLst/>
          </a:prstGeom>
          <a:ln>
            <a:solidFill>
              <a:srgbClr val="00336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07239628"/>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944E030A-861D-44C7-9376-23DEA71D2C2C}" type="slidenum">
              <a:rPr lang="en-US" smtClean="0"/>
              <a:t>7</a:t>
            </a:fld>
            <a:endParaRPr lang="en-US"/>
          </a:p>
        </p:txBody>
      </p:sp>
      <p:sp>
        <p:nvSpPr>
          <p:cNvPr id="10" name="Title 1"/>
          <p:cNvSpPr txBox="1">
            <a:spLocks/>
          </p:cNvSpPr>
          <p:nvPr/>
        </p:nvSpPr>
        <p:spPr>
          <a:xfrm>
            <a:off x="446856" y="1196752"/>
            <a:ext cx="8229600" cy="850106"/>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000" kern="1200">
                <a:solidFill>
                  <a:srgbClr val="003366"/>
                </a:solidFill>
                <a:latin typeface="Arial" pitchFamily="34" charset="0"/>
                <a:ea typeface="+mj-ea"/>
                <a:cs typeface="Arial" pitchFamily="34" charset="0"/>
              </a:defRPr>
            </a:lvl1pPr>
          </a:lstStyle>
          <a:p>
            <a:pPr algn="ctr"/>
            <a:r>
              <a:rPr lang="nl-BE" sz="2400" dirty="0" smtClean="0"/>
              <a:t>Samenloop ≠ </a:t>
            </a:r>
            <a:r>
              <a:rPr lang="nl-BE" sz="2400" dirty="0" err="1" smtClean="0"/>
              <a:t>Layer-insurance</a:t>
            </a:r>
            <a:endParaRPr lang="en-US" sz="2400" dirty="0"/>
          </a:p>
        </p:txBody>
      </p:sp>
      <p:sp>
        <p:nvSpPr>
          <p:cNvPr id="12" name="Content Placeholder 3"/>
          <p:cNvSpPr txBox="1">
            <a:spLocks/>
          </p:cNvSpPr>
          <p:nvPr/>
        </p:nvSpPr>
        <p:spPr>
          <a:xfrm>
            <a:off x="251520" y="2852936"/>
            <a:ext cx="4040188" cy="2016224"/>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Clr>
                <a:schemeClr val="accent6"/>
              </a:buClr>
              <a:buFont typeface="Wingdings" pitchFamily="2" charset="2"/>
              <a:buChar char="§"/>
              <a:defRPr sz="2400" kern="1200" baseline="0">
                <a:solidFill>
                  <a:srgbClr val="003366"/>
                </a:solidFill>
                <a:latin typeface="Arial" pitchFamily="34" charset="0"/>
                <a:ea typeface="+mn-ea"/>
                <a:cs typeface="Arial" pitchFamily="34" charset="0"/>
              </a:defRPr>
            </a:lvl1pPr>
            <a:lvl2pPr marL="742950" indent="-285750" algn="l" defTabSz="914400" rtl="0" eaLnBrk="1" latinLnBrk="0" hangingPunct="1">
              <a:spcBef>
                <a:spcPct val="20000"/>
              </a:spcBef>
              <a:buClr>
                <a:schemeClr val="accent6"/>
              </a:buClr>
              <a:buFont typeface="Wingdings" pitchFamily="2" charset="2"/>
              <a:buChar char="§"/>
              <a:defRPr sz="2000" kern="1200" baseline="0">
                <a:solidFill>
                  <a:srgbClr val="003366"/>
                </a:solidFill>
                <a:latin typeface="Arial" pitchFamily="34" charset="0"/>
                <a:ea typeface="+mn-ea"/>
                <a:cs typeface="Arial" pitchFamily="34" charset="0"/>
              </a:defRPr>
            </a:lvl2pPr>
            <a:lvl3pPr marL="1143000" indent="-228600" algn="l" defTabSz="914400" rtl="0" eaLnBrk="1" latinLnBrk="0" hangingPunct="1">
              <a:spcBef>
                <a:spcPct val="20000"/>
              </a:spcBef>
              <a:buClr>
                <a:schemeClr val="accent6"/>
              </a:buClr>
              <a:buFont typeface="Wingdings" pitchFamily="2" charset="2"/>
              <a:buChar char="§"/>
              <a:defRPr sz="1800" kern="1200" baseline="0">
                <a:solidFill>
                  <a:srgbClr val="003366"/>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9pPr>
          </a:lstStyle>
          <a:p>
            <a:pPr marL="0" indent="0">
              <a:buFont typeface="Wingdings" pitchFamily="2" charset="2"/>
              <a:buNone/>
            </a:pPr>
            <a:r>
              <a:rPr lang="nl-BE" dirty="0" smtClean="0"/>
              <a:t>Verschillende polissen die allen als primair kunnen aanzien worden ten aanzien van elkaar en het schadegeval</a:t>
            </a:r>
            <a:endParaRPr lang="en-US" dirty="0"/>
          </a:p>
        </p:txBody>
      </p:sp>
      <p:sp>
        <p:nvSpPr>
          <p:cNvPr id="13" name="Content Placeholder 3"/>
          <p:cNvSpPr txBox="1">
            <a:spLocks/>
          </p:cNvSpPr>
          <p:nvPr/>
        </p:nvSpPr>
        <p:spPr>
          <a:xfrm>
            <a:off x="4860032" y="2852936"/>
            <a:ext cx="4040188" cy="2016224"/>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Clr>
                <a:schemeClr val="accent6"/>
              </a:buClr>
              <a:buFont typeface="Wingdings" pitchFamily="2" charset="2"/>
              <a:buChar char="§"/>
              <a:defRPr sz="2400" kern="1200" baseline="0">
                <a:solidFill>
                  <a:srgbClr val="003366"/>
                </a:solidFill>
                <a:latin typeface="Arial" pitchFamily="34" charset="0"/>
                <a:ea typeface="+mn-ea"/>
                <a:cs typeface="Arial" pitchFamily="34" charset="0"/>
              </a:defRPr>
            </a:lvl1pPr>
            <a:lvl2pPr marL="742950" indent="-285750" algn="l" defTabSz="914400" rtl="0" eaLnBrk="1" latinLnBrk="0" hangingPunct="1">
              <a:spcBef>
                <a:spcPct val="20000"/>
              </a:spcBef>
              <a:buClr>
                <a:schemeClr val="accent6"/>
              </a:buClr>
              <a:buFont typeface="Wingdings" pitchFamily="2" charset="2"/>
              <a:buChar char="§"/>
              <a:defRPr sz="2000" kern="1200" baseline="0">
                <a:solidFill>
                  <a:srgbClr val="003366"/>
                </a:solidFill>
                <a:latin typeface="Arial" pitchFamily="34" charset="0"/>
                <a:ea typeface="+mn-ea"/>
                <a:cs typeface="Arial" pitchFamily="34" charset="0"/>
              </a:defRPr>
            </a:lvl2pPr>
            <a:lvl3pPr marL="1143000" indent="-228600" algn="l" defTabSz="914400" rtl="0" eaLnBrk="1" latinLnBrk="0" hangingPunct="1">
              <a:spcBef>
                <a:spcPct val="20000"/>
              </a:spcBef>
              <a:buClr>
                <a:schemeClr val="accent6"/>
              </a:buClr>
              <a:buFont typeface="Wingdings" pitchFamily="2" charset="2"/>
              <a:buChar char="§"/>
              <a:defRPr sz="1800" kern="1200" baseline="0">
                <a:solidFill>
                  <a:srgbClr val="003366"/>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9pPr>
          </a:lstStyle>
          <a:p>
            <a:pPr marL="0" indent="0">
              <a:buFont typeface="Wingdings" pitchFamily="2" charset="2"/>
              <a:buNone/>
            </a:pPr>
            <a:r>
              <a:rPr lang="nl-BE" dirty="0" smtClean="0"/>
              <a:t>Verschillende polissen die zich tegenover elkaar verhouden als primaire en exces-verzekeringen</a:t>
            </a:r>
            <a:endParaRPr lang="en-US" dirty="0"/>
          </a:p>
        </p:txBody>
      </p:sp>
      <p:cxnSp>
        <p:nvCxnSpPr>
          <p:cNvPr id="18" name="Straight Connector 17"/>
          <p:cNvCxnSpPr/>
          <p:nvPr/>
        </p:nvCxnSpPr>
        <p:spPr>
          <a:xfrm>
            <a:off x="3131840" y="1916832"/>
            <a:ext cx="0" cy="864096"/>
          </a:xfrm>
          <a:prstGeom prst="line">
            <a:avLst/>
          </a:prstGeom>
          <a:ln>
            <a:solidFill>
              <a:srgbClr val="003366"/>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6012160" y="1916832"/>
            <a:ext cx="0" cy="864096"/>
          </a:xfrm>
          <a:prstGeom prst="line">
            <a:avLst/>
          </a:prstGeom>
          <a:ln>
            <a:solidFill>
              <a:srgbClr val="00336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62647470"/>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nl-BE" dirty="0" smtClean="0"/>
              <a:t>Let op (!)</a:t>
            </a:r>
            <a:endParaRPr lang="en-US" dirty="0"/>
          </a:p>
        </p:txBody>
      </p:sp>
      <p:sp>
        <p:nvSpPr>
          <p:cNvPr id="3" name="Content Placeholder 2"/>
          <p:cNvSpPr>
            <a:spLocks noGrp="1"/>
          </p:cNvSpPr>
          <p:nvPr>
            <p:ph idx="1"/>
          </p:nvPr>
        </p:nvSpPr>
        <p:spPr/>
        <p:txBody>
          <a:bodyPr>
            <a:normAutofit/>
          </a:bodyPr>
          <a:lstStyle/>
          <a:p>
            <a:pPr marL="514350" indent="-514350">
              <a:buFont typeface="+mj-lt"/>
              <a:buAutoNum type="arabicParenR"/>
            </a:pPr>
            <a:r>
              <a:rPr lang="nl-BE" dirty="0" smtClean="0"/>
              <a:t>Artikel 99 </a:t>
            </a:r>
            <a:r>
              <a:rPr lang="nl-BE" dirty="0" smtClean="0"/>
              <a:t>Wet 04/04/2014 </a:t>
            </a:r>
            <a:r>
              <a:rPr lang="nl-BE" dirty="0" smtClean="0"/>
              <a:t>is zowel van toepassing op “kleine risico’s” (familiale, brand, eenvoudige risico’s) als “grote </a:t>
            </a:r>
            <a:r>
              <a:rPr lang="nl-BE" dirty="0" smtClean="0"/>
              <a:t>risico’s” </a:t>
            </a:r>
            <a:r>
              <a:rPr lang="nl-BE" dirty="0" smtClean="0"/>
              <a:t>(ABR-polis, BA-bedrijven polissen).</a:t>
            </a:r>
          </a:p>
          <a:p>
            <a:pPr marL="0" indent="0">
              <a:buNone/>
            </a:pPr>
            <a:endParaRPr lang="nl-BE" dirty="0" smtClean="0"/>
          </a:p>
          <a:p>
            <a:pPr marL="514350" indent="-514350">
              <a:buFont typeface="+mj-lt"/>
              <a:buAutoNum type="arabicParenR" startAt="2"/>
            </a:pPr>
            <a:r>
              <a:rPr lang="nl-BE" dirty="0" smtClean="0"/>
              <a:t>Niet </a:t>
            </a:r>
            <a:r>
              <a:rPr lang="nl-BE" dirty="0"/>
              <a:t>elk geval waarbij meerdere polissen </a:t>
            </a:r>
            <a:r>
              <a:rPr lang="nl-BE" dirty="0" err="1"/>
              <a:t>éénzelfde</a:t>
            </a:r>
            <a:r>
              <a:rPr lang="nl-BE" dirty="0"/>
              <a:t> schadegeval dekken maken juridisch “samenloop van verzekeringen” </a:t>
            </a:r>
            <a:r>
              <a:rPr lang="nl-BE" dirty="0" smtClean="0"/>
              <a:t>uit (Artikel </a:t>
            </a:r>
            <a:r>
              <a:rPr lang="nl-BE" dirty="0"/>
              <a:t>99 Wet 04/04/2014</a:t>
            </a:r>
            <a:r>
              <a:rPr lang="nl-BE" dirty="0" smtClean="0"/>
              <a:t>): bepalend of subsidiariteitsclausule geldig is of niet.</a:t>
            </a:r>
            <a:endParaRPr lang="nl-BE" dirty="0"/>
          </a:p>
        </p:txBody>
      </p:sp>
      <p:sp>
        <p:nvSpPr>
          <p:cNvPr id="4" name="Slide Number Placeholder 3"/>
          <p:cNvSpPr>
            <a:spLocks noGrp="1"/>
          </p:cNvSpPr>
          <p:nvPr>
            <p:ph type="sldNum" sz="quarter" idx="12"/>
          </p:nvPr>
        </p:nvSpPr>
        <p:spPr/>
        <p:txBody>
          <a:bodyPr/>
          <a:lstStyle/>
          <a:p>
            <a:fld id="{944E030A-861D-44C7-9376-23DEA71D2C2C}" type="slidenum">
              <a:rPr lang="en-US" smtClean="0"/>
              <a:t>8</a:t>
            </a:fld>
            <a:endParaRPr lang="en-US"/>
          </a:p>
        </p:txBody>
      </p:sp>
    </p:spTree>
    <p:extLst>
      <p:ext uri="{BB962C8B-B14F-4D97-AF65-F5344CB8AC3E}">
        <p14:creationId xmlns:p14="http://schemas.microsoft.com/office/powerpoint/2010/main" val="428528731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nl-BE" dirty="0" smtClean="0"/>
              <a:t>Onderscheid</a:t>
            </a:r>
            <a:endParaRPr lang="en-US" dirty="0"/>
          </a:p>
        </p:txBody>
      </p:sp>
      <p:sp>
        <p:nvSpPr>
          <p:cNvPr id="4" name="Content Placeholder 3"/>
          <p:cNvSpPr>
            <a:spLocks noGrp="1"/>
          </p:cNvSpPr>
          <p:nvPr>
            <p:ph sz="half" idx="2"/>
          </p:nvPr>
        </p:nvSpPr>
        <p:spPr>
          <a:xfrm>
            <a:off x="457200" y="2174875"/>
            <a:ext cx="4040188" cy="3270349"/>
          </a:xfrm>
        </p:spPr>
        <p:txBody>
          <a:bodyPr/>
          <a:lstStyle/>
          <a:p>
            <a:pPr marL="0" indent="0" algn="ctr">
              <a:buNone/>
            </a:pPr>
            <a:endParaRPr lang="nl-BE" dirty="0" smtClean="0"/>
          </a:p>
          <a:p>
            <a:pPr marL="0" indent="0" algn="ctr">
              <a:buNone/>
            </a:pPr>
            <a:endParaRPr lang="nl-BE" dirty="0"/>
          </a:p>
          <a:p>
            <a:pPr marL="0" indent="0" algn="ctr">
              <a:buNone/>
            </a:pPr>
            <a:endParaRPr lang="nl-BE" dirty="0" smtClean="0"/>
          </a:p>
          <a:p>
            <a:pPr marL="0" indent="0" algn="ctr">
              <a:buNone/>
            </a:pPr>
            <a:r>
              <a:rPr lang="nl-BE" dirty="0" smtClean="0"/>
              <a:t>“NA-U” clausules </a:t>
            </a:r>
          </a:p>
          <a:p>
            <a:pPr marL="0" indent="0" algn="ctr">
              <a:buNone/>
            </a:pPr>
            <a:r>
              <a:rPr lang="nl-BE" dirty="0" smtClean="0"/>
              <a:t>zijn nietig en </a:t>
            </a:r>
          </a:p>
          <a:p>
            <a:pPr marL="0" indent="0" algn="ctr">
              <a:buNone/>
            </a:pPr>
            <a:r>
              <a:rPr lang="nl-BE" dirty="0" smtClean="0"/>
              <a:t>niet afdwingbaar</a:t>
            </a:r>
            <a:endParaRPr lang="en-US" dirty="0"/>
          </a:p>
        </p:txBody>
      </p:sp>
      <p:sp>
        <p:nvSpPr>
          <p:cNvPr id="6" name="Content Placeholder 5"/>
          <p:cNvSpPr>
            <a:spLocks noGrp="1"/>
          </p:cNvSpPr>
          <p:nvPr>
            <p:ph sz="quarter" idx="4"/>
          </p:nvPr>
        </p:nvSpPr>
        <p:spPr>
          <a:xfrm>
            <a:off x="4645025" y="2174875"/>
            <a:ext cx="4041775" cy="3270349"/>
          </a:xfrm>
        </p:spPr>
        <p:txBody>
          <a:bodyPr>
            <a:normAutofit/>
          </a:bodyPr>
          <a:lstStyle/>
          <a:p>
            <a:pPr marL="0" indent="0" algn="ctr">
              <a:buNone/>
            </a:pPr>
            <a:endParaRPr lang="nl-BE" dirty="0" smtClean="0"/>
          </a:p>
          <a:p>
            <a:pPr marL="0" indent="0" algn="ctr">
              <a:buNone/>
            </a:pPr>
            <a:endParaRPr lang="nl-BE" dirty="0"/>
          </a:p>
          <a:p>
            <a:pPr marL="0" indent="0" algn="ctr">
              <a:buNone/>
            </a:pPr>
            <a:endParaRPr lang="nl-BE" dirty="0" smtClean="0"/>
          </a:p>
          <a:p>
            <a:pPr marL="0" indent="0" algn="ctr">
              <a:buNone/>
            </a:pPr>
            <a:r>
              <a:rPr lang="nl-BE" dirty="0" smtClean="0"/>
              <a:t>“NA-U” clausules </a:t>
            </a:r>
          </a:p>
          <a:p>
            <a:pPr marL="0" indent="0" algn="ctr">
              <a:buNone/>
            </a:pPr>
            <a:r>
              <a:rPr lang="nl-BE" dirty="0" smtClean="0"/>
              <a:t>zijn rechtsgeldig en afdwingbaar</a:t>
            </a:r>
            <a:endParaRPr lang="en-US" dirty="0"/>
          </a:p>
        </p:txBody>
      </p:sp>
      <p:cxnSp>
        <p:nvCxnSpPr>
          <p:cNvPr id="8" name="Straight Connector 7"/>
          <p:cNvCxnSpPr/>
          <p:nvPr/>
        </p:nvCxnSpPr>
        <p:spPr>
          <a:xfrm>
            <a:off x="2483768" y="2348880"/>
            <a:ext cx="0" cy="10801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251520" y="1340768"/>
            <a:ext cx="4104456" cy="830997"/>
          </a:xfrm>
          <a:prstGeom prst="rect">
            <a:avLst/>
          </a:prstGeom>
          <a:noFill/>
        </p:spPr>
        <p:txBody>
          <a:bodyPr wrap="square" rtlCol="0">
            <a:spAutoFit/>
          </a:bodyPr>
          <a:lstStyle/>
          <a:p>
            <a:pPr algn="ctr"/>
            <a:r>
              <a:rPr lang="nl-BE" sz="2400" dirty="0">
                <a:solidFill>
                  <a:srgbClr val="003366"/>
                </a:solidFill>
                <a:latin typeface="Arial" pitchFamily="34" charset="0"/>
                <a:cs typeface="Arial" pitchFamily="34" charset="0"/>
              </a:rPr>
              <a:t>Samenloop </a:t>
            </a:r>
            <a:r>
              <a:rPr lang="nl-BE" sz="2400" dirty="0" smtClean="0">
                <a:solidFill>
                  <a:srgbClr val="003366"/>
                </a:solidFill>
                <a:latin typeface="Arial" pitchFamily="34" charset="0"/>
                <a:cs typeface="Arial" pitchFamily="34" charset="0"/>
              </a:rPr>
              <a:t>(Art. </a:t>
            </a:r>
            <a:r>
              <a:rPr lang="nl-BE" sz="2400" dirty="0">
                <a:solidFill>
                  <a:srgbClr val="003366"/>
                </a:solidFill>
                <a:latin typeface="Arial" pitchFamily="34" charset="0"/>
                <a:cs typeface="Arial" pitchFamily="34" charset="0"/>
              </a:rPr>
              <a:t>99 </a:t>
            </a:r>
            <a:endParaRPr lang="nl-BE" sz="2400" dirty="0" smtClean="0">
              <a:solidFill>
                <a:srgbClr val="003366"/>
              </a:solidFill>
              <a:latin typeface="Arial" pitchFamily="34" charset="0"/>
              <a:cs typeface="Arial" pitchFamily="34" charset="0"/>
            </a:endParaRPr>
          </a:p>
          <a:p>
            <a:pPr algn="ctr"/>
            <a:r>
              <a:rPr lang="nl-BE" sz="2400" dirty="0" smtClean="0">
                <a:solidFill>
                  <a:srgbClr val="003366"/>
                </a:solidFill>
                <a:latin typeface="Arial" pitchFamily="34" charset="0"/>
                <a:cs typeface="Arial" pitchFamily="34" charset="0"/>
              </a:rPr>
              <a:t>Wet </a:t>
            </a:r>
            <a:r>
              <a:rPr lang="nl-BE" sz="2400" dirty="0">
                <a:solidFill>
                  <a:srgbClr val="003366"/>
                </a:solidFill>
                <a:latin typeface="Arial" pitchFamily="34" charset="0"/>
                <a:cs typeface="Arial" pitchFamily="34" charset="0"/>
              </a:rPr>
              <a:t>04/04/2014)</a:t>
            </a:r>
            <a:endParaRPr lang="en-US" sz="2400" dirty="0">
              <a:solidFill>
                <a:srgbClr val="003366"/>
              </a:solidFill>
              <a:latin typeface="Arial" pitchFamily="34" charset="0"/>
              <a:cs typeface="Arial" pitchFamily="34" charset="0"/>
            </a:endParaRPr>
          </a:p>
        </p:txBody>
      </p:sp>
      <p:sp>
        <p:nvSpPr>
          <p:cNvPr id="10" name="TextBox 9"/>
          <p:cNvSpPr txBox="1"/>
          <p:nvPr/>
        </p:nvSpPr>
        <p:spPr>
          <a:xfrm>
            <a:off x="4716016" y="1322765"/>
            <a:ext cx="4176464" cy="1200329"/>
          </a:xfrm>
          <a:prstGeom prst="rect">
            <a:avLst/>
          </a:prstGeom>
          <a:noFill/>
        </p:spPr>
        <p:txBody>
          <a:bodyPr wrap="square" rtlCol="0">
            <a:spAutoFit/>
          </a:bodyPr>
          <a:lstStyle/>
          <a:p>
            <a:pPr algn="ctr"/>
            <a:r>
              <a:rPr lang="nl-BE" sz="2400" dirty="0" smtClean="0">
                <a:solidFill>
                  <a:srgbClr val="003366"/>
                </a:solidFill>
                <a:latin typeface="Arial" pitchFamily="34" charset="0"/>
                <a:cs typeface="Arial" pitchFamily="34" charset="0"/>
              </a:rPr>
              <a:t>Gelijktijdige toepassing: meerdere polissen zonder samenloop</a:t>
            </a:r>
            <a:endParaRPr lang="en-US" sz="2400" dirty="0">
              <a:solidFill>
                <a:srgbClr val="003366"/>
              </a:solidFill>
              <a:latin typeface="Arial" pitchFamily="34" charset="0"/>
              <a:cs typeface="Arial" pitchFamily="34" charset="0"/>
            </a:endParaRPr>
          </a:p>
        </p:txBody>
      </p:sp>
      <p:cxnSp>
        <p:nvCxnSpPr>
          <p:cNvPr id="14" name="Straight Arrow Connector 13"/>
          <p:cNvCxnSpPr/>
          <p:nvPr/>
        </p:nvCxnSpPr>
        <p:spPr>
          <a:xfrm>
            <a:off x="3707904" y="1844824"/>
            <a:ext cx="1224136" cy="0"/>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5" name="Slide Number Placeholder 4"/>
          <p:cNvSpPr>
            <a:spLocks noGrp="1"/>
          </p:cNvSpPr>
          <p:nvPr>
            <p:ph type="sldNum" sz="quarter" idx="12"/>
          </p:nvPr>
        </p:nvSpPr>
        <p:spPr/>
        <p:txBody>
          <a:bodyPr/>
          <a:lstStyle/>
          <a:p>
            <a:fld id="{944E030A-861D-44C7-9376-23DEA71D2C2C}" type="slidenum">
              <a:rPr lang="en-US" smtClean="0"/>
              <a:t>9</a:t>
            </a:fld>
            <a:endParaRPr lang="en-US"/>
          </a:p>
        </p:txBody>
      </p:sp>
      <p:cxnSp>
        <p:nvCxnSpPr>
          <p:cNvPr id="9" name="Straight Connector 8"/>
          <p:cNvCxnSpPr/>
          <p:nvPr/>
        </p:nvCxnSpPr>
        <p:spPr>
          <a:xfrm>
            <a:off x="6732240" y="2564904"/>
            <a:ext cx="0" cy="86409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7505337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theme/theme1.xml><?xml version="1.0" encoding="utf-8"?>
<a:theme xmlns:a="http://schemas.openxmlformats.org/drawingml/2006/main" name="Lydian Presentatio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 xmlns:thm15="http://schemas.microsoft.com/office/thememl/2012/main" name="Presentation1" id="{9F33D58D-8112-4712-B19B-615A5EFE20CB}" vid="{8138407A-3D39-4924-8156-9E56E422D8E4}"/>
    </a:ext>
  </a:extLst>
</a:theme>
</file>

<file path=ppt/theme/theme2.xml><?xml version="1.0" encoding="utf-8"?>
<a:theme xmlns:a="http://schemas.openxmlformats.org/drawingml/2006/main" name="1_Lydian Presentatio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 xmlns:thm15="http://schemas.microsoft.com/office/thememl/2012/main" name="Presentation1" id="{9F33D58D-8112-4712-B19B-615A5EFE20CB}" vid="{8138407A-3D39-4924-8156-9E56E422D8E4}"/>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otalTime>342</TotalTime>
  <Words>2036</Words>
  <Application>Microsoft Office PowerPoint</Application>
  <PresentationFormat>On-screen Show (4:3)</PresentationFormat>
  <Paragraphs>209</Paragraphs>
  <Slides>29</Slides>
  <Notes>0</Notes>
  <HiddenSlides>0</HiddenSlides>
  <MMClips>0</MMClips>
  <ScaleCrop>false</ScaleCrop>
  <HeadingPairs>
    <vt:vector size="4" baseType="variant">
      <vt:variant>
        <vt:lpstr>Theme</vt:lpstr>
      </vt:variant>
      <vt:variant>
        <vt:i4>2</vt:i4>
      </vt:variant>
      <vt:variant>
        <vt:lpstr>Slide Titles</vt:lpstr>
      </vt:variant>
      <vt:variant>
        <vt:i4>29</vt:i4>
      </vt:variant>
    </vt:vector>
  </HeadingPairs>
  <TitlesOfParts>
    <vt:vector size="31" baseType="lpstr">
      <vt:lpstr>Lydian Presentation</vt:lpstr>
      <vt:lpstr>1_Lydian Presentation</vt:lpstr>
      <vt:lpstr>PowerPoint Presentation</vt:lpstr>
      <vt:lpstr>1.  Samenloop van verzekeringen: welke  context?</vt:lpstr>
      <vt:lpstr>PowerPoint Presentation</vt:lpstr>
      <vt:lpstr>PowerPoint Presentation</vt:lpstr>
      <vt:lpstr>PowerPoint Presentation</vt:lpstr>
      <vt:lpstr>Samenloop ≠ Medeverzekering</vt:lpstr>
      <vt:lpstr>PowerPoint Presentation</vt:lpstr>
      <vt:lpstr>Let op (!)</vt:lpstr>
      <vt:lpstr>Onderscheid</vt:lpstr>
      <vt:lpstr>PowerPoint Presentation</vt:lpstr>
      <vt:lpstr>2.  Voorwaarden voor samenloop van  verzekeringen (Artikel 99 Wet 04/04/2014)</vt:lpstr>
      <vt:lpstr>Toepassingsvoorwaarden:</vt:lpstr>
      <vt:lpstr>Toepassingsvoorwaarden (vervolg):</vt:lpstr>
      <vt:lpstr>Toepassingsvoorwaarden (vervolg):</vt:lpstr>
      <vt:lpstr>Toepassingsvoorwaarden (vervolg):</vt:lpstr>
      <vt:lpstr>3.  Gevolgen van samenloop van  verzekeringen</vt:lpstr>
      <vt:lpstr>PowerPoint Presentation</vt:lpstr>
      <vt:lpstr>PowerPoint Presentation</vt:lpstr>
      <vt:lpstr>PowerPoint Presentation</vt:lpstr>
      <vt:lpstr>PowerPoint Presentation</vt:lpstr>
      <vt:lpstr>4.  Het specifiek geval van “samenloop”  tussen ABR-polis en BA-polis: identiteit     van verzekerbaar belang” en “risico” of  niet?</vt:lpstr>
      <vt:lpstr> A.  Arresten Hof van Beroep Brussel 12 juni 2006 en 27  november 2007  </vt:lpstr>
      <vt:lpstr>PowerPoint Presentation</vt:lpstr>
      <vt:lpstr>PowerPoint Presentation</vt:lpstr>
      <vt:lpstr>PowerPoint Presentation</vt:lpstr>
      <vt:lpstr> B.  Arrest Hof van Cassatie 21 februari 2011  </vt:lpstr>
      <vt:lpstr>PowerPoint Presentation</vt:lpstr>
      <vt:lpstr>PowerPoint Presentation</vt:lpstr>
      <vt:lpstr>PowerPoint Presentation</vt:lpstr>
    </vt:vector>
  </TitlesOfParts>
  <Company>Lydian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Lydian</dc:creator>
  <cp:lastModifiedBy>Lydian</cp:lastModifiedBy>
  <cp:revision>86</cp:revision>
  <cp:lastPrinted>2015-04-09T12:35:38Z</cp:lastPrinted>
  <dcterms:created xsi:type="dcterms:W3CDTF">2015-04-07T09:59:11Z</dcterms:created>
  <dcterms:modified xsi:type="dcterms:W3CDTF">2015-04-17T13:36:26Z</dcterms:modified>
</cp:coreProperties>
</file>